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0" r:id="rId4"/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</p:sldIdLst>
  <p:sldSz cy="5143500" cx="9144000"/>
  <p:notesSz cx="6858000" cy="9144000"/>
  <p:embeddedFontLst>
    <p:embeddedFont>
      <p:font typeface="Proxima Nova"/>
      <p:regular r:id="rId91"/>
      <p:bold r:id="rId92"/>
      <p:italic r:id="rId93"/>
      <p:boldItalic r:id="rId94"/>
    </p:embeddedFont>
    <p:embeddedFont>
      <p:font typeface="Source Serif Pro"/>
      <p:regular r:id="rId95"/>
      <p:bold r:id="rId96"/>
      <p:italic r:id="rId97"/>
      <p:boldItalic r:id="rId98"/>
    </p:embeddedFont>
    <p:embeddedFont>
      <p:font typeface="Source Sans Pro SemiBold"/>
      <p:regular r:id="rId99"/>
      <p:bold r:id="rId100"/>
      <p:italic r:id="rId101"/>
      <p:boldItalic r:id="rId102"/>
    </p:embeddedFont>
    <p:embeddedFont>
      <p:font typeface="Source Code Pro SemiBold"/>
      <p:regular r:id="rId103"/>
      <p:bold r:id="rId104"/>
      <p:italic r:id="rId105"/>
      <p:boldItalic r:id="rId106"/>
    </p:embeddedFont>
    <p:embeddedFont>
      <p:font typeface="Helvetica Neue"/>
      <p:regular r:id="rId107"/>
      <p:bold r:id="rId108"/>
      <p:italic r:id="rId109"/>
      <p:boldItalic r:id="rId110"/>
    </p:embeddedFont>
    <p:embeddedFont>
      <p:font typeface="Source Code Pro Medium"/>
      <p:regular r:id="rId111"/>
      <p:bold r:id="rId112"/>
      <p:italic r:id="rId113"/>
      <p:boldItalic r:id="rId114"/>
    </p:embeddedFont>
    <p:embeddedFont>
      <p:font typeface="Montserrat SemiBold"/>
      <p:regular r:id="rId115"/>
      <p:bold r:id="rId116"/>
      <p:italic r:id="rId117"/>
      <p:boldItalic r:id="rId118"/>
    </p:embeddedFont>
    <p:embeddedFont>
      <p:font typeface="Roboto"/>
      <p:regular r:id="rId119"/>
      <p:bold r:id="rId120"/>
      <p:italic r:id="rId121"/>
      <p:boldItalic r:id="rId122"/>
    </p:embeddedFont>
    <p:embeddedFont>
      <p:font typeface="Amatic SC"/>
      <p:regular r:id="rId123"/>
      <p:bold r:id="rId124"/>
    </p:embeddedFont>
    <p:embeddedFont>
      <p:font typeface="Montserrat"/>
      <p:regular r:id="rId125"/>
      <p:bold r:id="rId126"/>
      <p:italic r:id="rId127"/>
      <p:boldItalic r:id="rId128"/>
    </p:embeddedFont>
    <p:embeddedFont>
      <p:font typeface="Source Code Pro"/>
      <p:regular r:id="rId129"/>
      <p:bold r:id="rId130"/>
      <p:italic r:id="rId131"/>
      <p:boldItalic r:id="rId132"/>
    </p:embeddedFont>
    <p:embeddedFont>
      <p:font typeface="Montserrat Medium"/>
      <p:regular r:id="rId133"/>
      <p:bold r:id="rId134"/>
      <p:italic r:id="rId135"/>
      <p:boldItalic r:id="rId136"/>
    </p:embeddedFont>
    <p:embeddedFont>
      <p:font typeface="Share Tech Mono"/>
      <p:regular r:id="rId137"/>
    </p:embeddedFont>
    <p:embeddedFont>
      <p:font typeface="Source Sans Pro"/>
      <p:regular r:id="rId138"/>
      <p:bold r:id="rId139"/>
      <p:italic r:id="rId140"/>
      <p:boldItalic r:id="rId1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HelveticaNeue-regular.fntdata"/><Relationship Id="rId106" Type="http://schemas.openxmlformats.org/officeDocument/2006/relationships/font" Target="fonts/SourceCodeProSemiBold-boldItalic.fntdata"/><Relationship Id="rId105" Type="http://schemas.openxmlformats.org/officeDocument/2006/relationships/font" Target="fonts/SourceCodeProSemiBold-italic.fntdata"/><Relationship Id="rId104" Type="http://schemas.openxmlformats.org/officeDocument/2006/relationships/font" Target="fonts/SourceCodeProSemiBold-bold.fntdata"/><Relationship Id="rId109" Type="http://schemas.openxmlformats.org/officeDocument/2006/relationships/font" Target="fonts/HelveticaNeue-italic.fntdata"/><Relationship Id="rId108" Type="http://schemas.openxmlformats.org/officeDocument/2006/relationships/font" Target="fonts/HelveticaNeue-bold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SourceCodeProSemiBold-regular.fntdata"/><Relationship Id="rId102" Type="http://schemas.openxmlformats.org/officeDocument/2006/relationships/font" Target="fonts/SourceSansProSemiBold-boldItalic.fntdata"/><Relationship Id="rId101" Type="http://schemas.openxmlformats.org/officeDocument/2006/relationships/font" Target="fonts/SourceSansProSemiBold-italic.fntdata"/><Relationship Id="rId100" Type="http://schemas.openxmlformats.org/officeDocument/2006/relationships/font" Target="fonts/SourceSansProSemiBold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font" Target="fonts/SourceCodePro-regular.fntdata"/><Relationship Id="rId128" Type="http://schemas.openxmlformats.org/officeDocument/2006/relationships/font" Target="fonts/Montserrat-boldItalic.fntdata"/><Relationship Id="rId127" Type="http://schemas.openxmlformats.org/officeDocument/2006/relationships/font" Target="fonts/Montserrat-italic.fntdata"/><Relationship Id="rId126" Type="http://schemas.openxmlformats.org/officeDocument/2006/relationships/font" Target="fonts/Montserrat-bold.fntdata"/><Relationship Id="rId26" Type="http://schemas.openxmlformats.org/officeDocument/2006/relationships/slide" Target="slides/slide19.xml"/><Relationship Id="rId121" Type="http://schemas.openxmlformats.org/officeDocument/2006/relationships/font" Target="fonts/Roboto-italic.fntdata"/><Relationship Id="rId25" Type="http://schemas.openxmlformats.org/officeDocument/2006/relationships/slide" Target="slides/slide18.xml"/><Relationship Id="rId120" Type="http://schemas.openxmlformats.org/officeDocument/2006/relationships/font" Target="fonts/Robot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Montserrat-regular.fntdata"/><Relationship Id="rId29" Type="http://schemas.openxmlformats.org/officeDocument/2006/relationships/slide" Target="slides/slide22.xml"/><Relationship Id="rId124" Type="http://schemas.openxmlformats.org/officeDocument/2006/relationships/font" Target="fonts/AmaticSC-bold.fntdata"/><Relationship Id="rId123" Type="http://schemas.openxmlformats.org/officeDocument/2006/relationships/font" Target="fonts/AmaticSC-regular.fntdata"/><Relationship Id="rId122" Type="http://schemas.openxmlformats.org/officeDocument/2006/relationships/font" Target="fonts/Roboto-boldItalic.fntdata"/><Relationship Id="rId95" Type="http://schemas.openxmlformats.org/officeDocument/2006/relationships/font" Target="fonts/SourceSerifPro-regular.fntdata"/><Relationship Id="rId94" Type="http://schemas.openxmlformats.org/officeDocument/2006/relationships/font" Target="fonts/ProximaNova-boldItalic.fntdata"/><Relationship Id="rId97" Type="http://schemas.openxmlformats.org/officeDocument/2006/relationships/font" Target="fonts/SourceSerifPro-italic.fntdata"/><Relationship Id="rId96" Type="http://schemas.openxmlformats.org/officeDocument/2006/relationships/font" Target="fonts/SourceSerifPro-bold.fntdata"/><Relationship Id="rId11" Type="http://schemas.openxmlformats.org/officeDocument/2006/relationships/slide" Target="slides/slide4.xml"/><Relationship Id="rId99" Type="http://schemas.openxmlformats.org/officeDocument/2006/relationships/font" Target="fonts/SourceSansProSemiBold-regular.fntdata"/><Relationship Id="rId10" Type="http://schemas.openxmlformats.org/officeDocument/2006/relationships/slide" Target="slides/slide3.xml"/><Relationship Id="rId98" Type="http://schemas.openxmlformats.org/officeDocument/2006/relationships/font" Target="fonts/SourceSerifPro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ProximaNova-regular.fntdata"/><Relationship Id="rId90" Type="http://schemas.openxmlformats.org/officeDocument/2006/relationships/slide" Target="slides/slide83.xml"/><Relationship Id="rId93" Type="http://schemas.openxmlformats.org/officeDocument/2006/relationships/font" Target="fonts/ProximaNova-italic.fntdata"/><Relationship Id="rId92" Type="http://schemas.openxmlformats.org/officeDocument/2006/relationships/font" Target="fonts/ProximaNova-bold.fntdata"/><Relationship Id="rId118" Type="http://schemas.openxmlformats.org/officeDocument/2006/relationships/font" Target="fonts/MontserratSemiBold-boldItalic.fntdata"/><Relationship Id="rId117" Type="http://schemas.openxmlformats.org/officeDocument/2006/relationships/font" Target="fonts/MontserratSemiBold-italic.fntdata"/><Relationship Id="rId116" Type="http://schemas.openxmlformats.org/officeDocument/2006/relationships/font" Target="fonts/MontserratSemiBold-bold.fntdata"/><Relationship Id="rId115" Type="http://schemas.openxmlformats.org/officeDocument/2006/relationships/font" Target="fonts/MontserratSemiBold-regular.fntdata"/><Relationship Id="rId119" Type="http://schemas.openxmlformats.org/officeDocument/2006/relationships/font" Target="fonts/Roboto-regular.fntdata"/><Relationship Id="rId15" Type="http://schemas.openxmlformats.org/officeDocument/2006/relationships/slide" Target="slides/slide8.xml"/><Relationship Id="rId110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SourceCodeProMedium-boldItalic.fntdata"/><Relationship Id="rId18" Type="http://schemas.openxmlformats.org/officeDocument/2006/relationships/slide" Target="slides/slide11.xml"/><Relationship Id="rId113" Type="http://schemas.openxmlformats.org/officeDocument/2006/relationships/font" Target="fonts/SourceCodeProMedium-italic.fntdata"/><Relationship Id="rId112" Type="http://schemas.openxmlformats.org/officeDocument/2006/relationships/font" Target="fonts/SourceCodeProMedium-bold.fntdata"/><Relationship Id="rId111" Type="http://schemas.openxmlformats.org/officeDocument/2006/relationships/font" Target="fonts/SourceCodeProMedium-regular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1" Type="http://schemas.openxmlformats.org/officeDocument/2006/relationships/font" Target="fonts/SourceSansPro-boldItalic.fntdata"/><Relationship Id="rId140" Type="http://schemas.openxmlformats.org/officeDocument/2006/relationships/font" Target="fonts/SourceSansPro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font" Target="fonts/SourceSansPro-bold.fntdata"/><Relationship Id="rId138" Type="http://schemas.openxmlformats.org/officeDocument/2006/relationships/font" Target="fonts/SourceSansPro-regular.fntdata"/><Relationship Id="rId137" Type="http://schemas.openxmlformats.org/officeDocument/2006/relationships/font" Target="fonts/ShareTechMono-regular.fntdata"/><Relationship Id="rId132" Type="http://schemas.openxmlformats.org/officeDocument/2006/relationships/font" Target="fonts/SourceCodePro-boldItalic.fntdata"/><Relationship Id="rId131" Type="http://schemas.openxmlformats.org/officeDocument/2006/relationships/font" Target="fonts/SourceCodePro-italic.fntdata"/><Relationship Id="rId130" Type="http://schemas.openxmlformats.org/officeDocument/2006/relationships/font" Target="fonts/SourceCodePro-bold.fntdata"/><Relationship Id="rId136" Type="http://schemas.openxmlformats.org/officeDocument/2006/relationships/font" Target="fonts/MontserratMedium-boldItalic.fntdata"/><Relationship Id="rId135" Type="http://schemas.openxmlformats.org/officeDocument/2006/relationships/font" Target="fonts/MontserratMedium-italic.fntdata"/><Relationship Id="rId134" Type="http://schemas.openxmlformats.org/officeDocument/2006/relationships/font" Target="fonts/MontserratMedium-bold.fntdata"/><Relationship Id="rId133" Type="http://schemas.openxmlformats.org/officeDocument/2006/relationships/font" Target="fonts/MontserratMedium-regular.fntdata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afb65f63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afb65f63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afb65f63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afb65f63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3e5cf682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3e5cf682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ad712b5b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ad712b5b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ad712b5b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ad712b5b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ad712b5b3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ad712b5b3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ad712b5b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ad712b5b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ad712b5b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ad712b5b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ad712b5b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ad712b5b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ad712b5b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ad712b5b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4d42c140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4d42c140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ad712b5b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ad712b5b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ad712b5b3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ad712b5b3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ad712b5b3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ad712b5b3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ad712b5b3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ad712b5b3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ad712b5b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ad712b5b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ad712b5b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ad712b5b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ad712b5b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ad712b5b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ad712b5b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bad712b5b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ad712b5b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ad712b5b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ad712b5b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ad712b5b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abf9a43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abf9a43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ad712b5b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ad712b5b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ad712b5b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bad712b5b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ad712b5b3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bad712b5b3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ad712b5b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ad712b5b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ad712b5b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ad712b5b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ad712b5b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bad712b5b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bad712b5b3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bad712b5b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ad712b5b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ad712b5b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bad712b5b3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bad712b5b3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ad712b5b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bad712b5b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aa72971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aa72971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ad712b5b3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ad712b5b3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ad712b5b3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ad712b5b3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bad712b5b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bad712b5b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ad712b5b3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ad712b5b3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bad712b5b3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bad712b5b3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bad712b5b3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bad712b5b3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bad712b5b3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bad712b5b3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ad712b5b3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bad712b5b3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ad712b5b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bad712b5b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ad712b5b3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bad712b5b3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afb65f6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afb65f6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bad712b5b3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bad712b5b3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bad712b5b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bad712b5b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bafb65f636_1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bafb65f636_1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afb65f636_1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afb65f636_1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bafb65f636_1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bafb65f636_1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bafb65f636_1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bafb65f636_1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bafb65f636_1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bafb65f636_1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bafb65f636_1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bafb65f636_1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afb65f636_1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afb65f636_1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bafb65f636_1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bafb65f636_1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afb65f63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afb65f63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bafb65f636_1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bafb65f636_1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bafb65f636_1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bafb65f636_1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bafb65f636_1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bafb65f636_1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bafb65f636_1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bafb65f636_1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bafb65f636_1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bafb65f636_1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bafb65f636_1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bafb65f636_1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bafb65f636_1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bafb65f636_1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dvc run -n cats-and-dogs -d data -d train.py -o model.h5 -M metrics.json python train.py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bafb65f636_1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bafb65f636_1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bafb65f636_1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bafb65f636_1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bafb65f636_1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bafb65f636_1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afb65f6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afb65f6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afb65f636_1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afb65f636_1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bafb65f636_1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bafb65f636_1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afb65f636_1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afb65f636_1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bafb65f636_1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bafb65f636_1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afb65f636_1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bafb65f636_1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afb65f636_1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afb65f636_1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bafb65f636_1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bafb65f636_1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bafb65f636_1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bafb65f636_1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bafb65f636_1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bafb65f636_1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bafb65f636_1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bafb65f636_1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afb65f63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afb65f63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bafb65f636_1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bafb65f636_1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bafb65f636_1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bafb65f636_1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bafb65f636_1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bafb65f636_1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ad56a5a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ad56a5a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afb65f63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afb65f63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0" y="2036615"/>
            <a:ext cx="8520600" cy="8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05671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5699" y="89505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6546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4800"/>
              <a:buNone/>
              <a:defRPr sz="4800">
                <a:solidFill>
                  <a:srgbClr val="FFCC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0" y="237500"/>
            <a:ext cx="342300" cy="3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section header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5253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426720" y="1228675"/>
            <a:ext cx="3218700" cy="341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/>
          <p:cNvSpPr txBox="1"/>
          <p:nvPr>
            <p:ph idx="2" type="subTitle"/>
          </p:nvPr>
        </p:nvSpPr>
        <p:spPr>
          <a:xfrm>
            <a:off x="421732" y="256565"/>
            <a:ext cx="2349300" cy="3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99999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7" name="Google Shape;1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erif Pro"/>
              <a:buNone/>
              <a:defRPr sz="28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40" Type="http://schemas.openxmlformats.org/officeDocument/2006/relationships/image" Target="../media/image95.png"/><Relationship Id="rId20" Type="http://schemas.openxmlformats.org/officeDocument/2006/relationships/image" Target="../media/image26.png"/><Relationship Id="rId42" Type="http://schemas.openxmlformats.org/officeDocument/2006/relationships/image" Target="../media/image79.png"/><Relationship Id="rId41" Type="http://schemas.openxmlformats.org/officeDocument/2006/relationships/image" Target="../media/image94.png"/><Relationship Id="rId22" Type="http://schemas.openxmlformats.org/officeDocument/2006/relationships/image" Target="../media/image32.png"/><Relationship Id="rId21" Type="http://schemas.openxmlformats.org/officeDocument/2006/relationships/image" Target="../media/image28.png"/><Relationship Id="rId43" Type="http://schemas.openxmlformats.org/officeDocument/2006/relationships/image" Target="../media/image77.png"/><Relationship Id="rId24" Type="http://schemas.openxmlformats.org/officeDocument/2006/relationships/image" Target="../media/image34.png"/><Relationship Id="rId23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5.png"/><Relationship Id="rId26" Type="http://schemas.openxmlformats.org/officeDocument/2006/relationships/image" Target="../media/image36.png"/><Relationship Id="rId25" Type="http://schemas.openxmlformats.org/officeDocument/2006/relationships/image" Target="../media/image33.png"/><Relationship Id="rId28" Type="http://schemas.openxmlformats.org/officeDocument/2006/relationships/image" Target="../media/image40.png"/><Relationship Id="rId27" Type="http://schemas.openxmlformats.org/officeDocument/2006/relationships/image" Target="../media/image37.png"/><Relationship Id="rId5" Type="http://schemas.openxmlformats.org/officeDocument/2006/relationships/image" Target="../media/image20.jpg"/><Relationship Id="rId6" Type="http://schemas.openxmlformats.org/officeDocument/2006/relationships/image" Target="../media/image18.jpg"/><Relationship Id="rId29" Type="http://schemas.openxmlformats.org/officeDocument/2006/relationships/image" Target="../media/image38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Relationship Id="rId31" Type="http://schemas.openxmlformats.org/officeDocument/2006/relationships/image" Target="../media/image44.png"/><Relationship Id="rId30" Type="http://schemas.openxmlformats.org/officeDocument/2006/relationships/image" Target="../media/image41.png"/><Relationship Id="rId11" Type="http://schemas.openxmlformats.org/officeDocument/2006/relationships/image" Target="../media/image17.jpg"/><Relationship Id="rId33" Type="http://schemas.openxmlformats.org/officeDocument/2006/relationships/image" Target="../media/image50.png"/><Relationship Id="rId10" Type="http://schemas.openxmlformats.org/officeDocument/2006/relationships/image" Target="../media/image16.png"/><Relationship Id="rId32" Type="http://schemas.openxmlformats.org/officeDocument/2006/relationships/image" Target="../media/image42.png"/><Relationship Id="rId13" Type="http://schemas.openxmlformats.org/officeDocument/2006/relationships/image" Target="../media/image27.png"/><Relationship Id="rId35" Type="http://schemas.openxmlformats.org/officeDocument/2006/relationships/image" Target="../media/image47.png"/><Relationship Id="rId12" Type="http://schemas.openxmlformats.org/officeDocument/2006/relationships/image" Target="../media/image21.png"/><Relationship Id="rId34" Type="http://schemas.openxmlformats.org/officeDocument/2006/relationships/image" Target="../media/image48.png"/><Relationship Id="rId15" Type="http://schemas.openxmlformats.org/officeDocument/2006/relationships/image" Target="../media/image24.png"/><Relationship Id="rId37" Type="http://schemas.openxmlformats.org/officeDocument/2006/relationships/image" Target="../media/image49.jpg"/><Relationship Id="rId14" Type="http://schemas.openxmlformats.org/officeDocument/2006/relationships/image" Target="../media/image19.png"/><Relationship Id="rId36" Type="http://schemas.openxmlformats.org/officeDocument/2006/relationships/image" Target="../media/image46.png"/><Relationship Id="rId17" Type="http://schemas.openxmlformats.org/officeDocument/2006/relationships/image" Target="../media/image25.png"/><Relationship Id="rId39" Type="http://schemas.openxmlformats.org/officeDocument/2006/relationships/image" Target="../media/image53.png"/><Relationship Id="rId16" Type="http://schemas.openxmlformats.org/officeDocument/2006/relationships/image" Target="../media/image23.png"/><Relationship Id="rId38" Type="http://schemas.openxmlformats.org/officeDocument/2006/relationships/image" Target="../media/image51.png"/><Relationship Id="rId19" Type="http://schemas.openxmlformats.org/officeDocument/2006/relationships/image" Target="../media/image31.png"/><Relationship Id="rId1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hyperlink" Target="http://bit.ly/intro-wb" TargetMode="External"/><Relationship Id="rId5" Type="http://schemas.openxmlformats.org/officeDocument/2006/relationships/hyperlink" Target="https://docs.wandb.com/quickstar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1.png"/><Relationship Id="rId4" Type="http://schemas.openxmlformats.org/officeDocument/2006/relationships/hyperlink" Target="https://bit.ly/demo-ru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andb.ai/stacey/deep-drive/runs/6zsn8ltb?workspace=user-carey" TargetMode="External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hyperlink" Target="https://wandb.ai/wandb/lit-fer/workspace?workspace=user-lavanyashukla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it.ly/demo-run" TargetMode="External"/><Relationship Id="rId4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bit.ly/demo-run" TargetMode="External"/><Relationship Id="rId4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it.ly/demo-run" TargetMode="External"/><Relationship Id="rId4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fin.plaid.com/articles/model-tradeoffs-and-error-type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bit.ly/deep-drive" TargetMode="External"/><Relationship Id="rId4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bit.ly/deep-drive" TargetMode="External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Relationship Id="rId4" Type="http://schemas.openxmlformats.org/officeDocument/2006/relationships/hyperlink" Target="http://bit.ly/deep-driv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hyperlink" Target="http://bit.ly/deep-drive-sweep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Relationship Id="rId4" Type="http://schemas.openxmlformats.org/officeDocument/2006/relationships/hyperlink" Target="http://bit.ly/deep-drive-sweep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hyperlink" Target="http://bit.ly/deep-drive-sweep" TargetMode="External"/><Relationship Id="rId5" Type="http://schemas.openxmlformats.org/officeDocument/2006/relationships/hyperlink" Target="https://docs.wandb.ai/sweeps/quickstar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Relationship Id="rId4" Type="http://schemas.openxmlformats.org/officeDocument/2006/relationships/hyperlink" Target="http://bit.ly/deep-drive-report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Relationship Id="rId4" Type="http://schemas.openxmlformats.org/officeDocument/2006/relationships/hyperlink" Target="http://bit.ly/deep-drive-repor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35.png"/><Relationship Id="rId6" Type="http://schemas.openxmlformats.org/officeDocument/2006/relationships/image" Target="../media/image52.png"/><Relationship Id="rId7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8.png"/><Relationship Id="rId4" Type="http://schemas.openxmlformats.org/officeDocument/2006/relationships/hyperlink" Target="http://bit.ly/deep-drive-report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Relationship Id="rId4" Type="http://schemas.openxmlformats.org/officeDocument/2006/relationships/hyperlink" Target="https://wandb.ai/latentspace/published-work/The-Science-of-Debugging-with-W-B-Reports--Vmlldzo4OTI3N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Relationship Id="rId4" Type="http://schemas.openxmlformats.org/officeDocument/2006/relationships/hyperlink" Target="https://wandb.ai/openai/published-work/Learning-Dexterity-End-to-End--VmlldzoxMTUyMDQ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medium.com/pytorch/how-wadhwani-ai-uses-pytorch-to-empower-cotton-farmers-14397f4c9f2b" TargetMode="External"/><Relationship Id="rId4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edium.com/pytorch/ai-for-ag-production-machine-learning-for-agriculture-e8cfdb9849a1" TargetMode="External"/><Relationship Id="rId4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twitter.com/FullStackML" TargetMode="External"/><Relationship Id="rId4" Type="http://schemas.openxmlformats.org/officeDocument/2006/relationships/hyperlink" Target="https://twitter.com/FullStackML" TargetMode="External"/><Relationship Id="rId5" Type="http://schemas.openxmlformats.org/officeDocument/2006/relationships/hyperlink" Target="mailto:dmitry@iteratie.ai" TargetMode="External"/><Relationship Id="rId6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png"/><Relationship Id="rId4" Type="http://schemas.openxmlformats.org/officeDocument/2006/relationships/hyperlink" Target="http://twitter.com/FullStackML" TargetMode="External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7" Type="http://schemas.openxmlformats.org/officeDocument/2006/relationships/image" Target="../media/image8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vc.org" TargetMode="External"/><Relationship Id="rId4" Type="http://schemas.openxmlformats.org/officeDocument/2006/relationships/hyperlink" Target="https://github.com/iterative/dvc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dmpetrov/test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Relationship Id="rId4" Type="http://schemas.openxmlformats.org/officeDocument/2006/relationships/hyperlink" Target="https://arxiv.org/pdf/1412.6572.pdf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iterative/myproject" TargetMode="External"/><Relationship Id="rId4" Type="http://schemas.openxmlformats.org/officeDocument/2006/relationships/hyperlink" Target="https://github.com/iterative/myproject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cml.dev/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hyperlink" Target="https://www.cbsnews.com/news/mortgage-discrimination-black-and-latino-paying-millions-more-in-interest-study-shows/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twitter.com/FullStackML" TargetMode="External"/><Relationship Id="rId4" Type="http://schemas.openxmlformats.org/officeDocument/2006/relationships/hyperlink" Target="https://twitter.com/FullStackML" TargetMode="External"/><Relationship Id="rId5" Type="http://schemas.openxmlformats.org/officeDocument/2006/relationships/hyperlink" Target="https://dvc.org/doc/use-cases/versioning-data-and-model-files/tutorial" TargetMode="External"/><Relationship Id="rId6" Type="http://schemas.openxmlformats.org/officeDocument/2006/relationships/image" Target="../media/image8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Lecture 7:</a:t>
            </a: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 Versioning &amp; experiment tracking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50" y="417490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174675" y="45685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 329 | Chip Huyen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Systematically removing parts of your model to see which ones are relevant to the model’s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components: e.g. regularizations</a:t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study</a:t>
            </a:r>
            <a:endParaRPr/>
          </a:p>
        </p:txBody>
      </p:sp>
      <p:sp>
        <p:nvSpPr>
          <p:cNvPr id="228" name="Google Shape;22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Identical results short-term don’t mean identical results long-term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Superior models now don’t mean superior models a week from now on </a:t>
            </a:r>
            <a:endParaRPr/>
          </a:p>
        </p:txBody>
      </p:sp>
      <p:sp>
        <p:nvSpPr>
          <p:cNvPr id="234" name="Google Shape;234;p46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 Short-term results ≠ long-term results ⚠</a:t>
            </a:r>
            <a:endParaRPr/>
          </a:p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/>
          <p:nvPr>
            <p:ph type="title"/>
          </p:nvPr>
        </p:nvSpPr>
        <p:spPr>
          <a:xfrm>
            <a:off x="1078350" y="1028700"/>
            <a:ext cx="5598600" cy="27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Weights &amp; Biases tutorials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DVC tutorials</a:t>
            </a:r>
            <a:endParaRPr b="0" sz="1800"/>
          </a:p>
        </p:txBody>
      </p:sp>
      <p:sp>
        <p:nvSpPr>
          <p:cNvPr id="241" name="Google Shape;24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ctrTitle"/>
          </p:nvPr>
        </p:nvSpPr>
        <p:spPr>
          <a:xfrm>
            <a:off x="311700" y="2036615"/>
            <a:ext cx="8520600" cy="8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&amp; Biases</a:t>
            </a:r>
            <a:endParaRPr/>
          </a:p>
        </p:txBody>
      </p:sp>
      <p:sp>
        <p:nvSpPr>
          <p:cNvPr id="247" name="Google Shape;247;p48"/>
          <p:cNvSpPr txBox="1"/>
          <p:nvPr>
            <p:ph idx="1" type="subTitle"/>
          </p:nvPr>
        </p:nvSpPr>
        <p:spPr>
          <a:xfrm>
            <a:off x="311700" y="305671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tools for machine learning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48" y="564975"/>
            <a:ext cx="6407903" cy="447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9"/>
          <p:cNvSpPr txBox="1"/>
          <p:nvPr>
            <p:ph type="title"/>
          </p:nvPr>
        </p:nvSpPr>
        <p:spPr>
          <a:xfrm>
            <a:off x="311700" y="216425"/>
            <a:ext cx="825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08BDA"/>
                </a:solidFill>
              </a:rPr>
              <a:t>ML Developer Tools for the entire ML workflow</a:t>
            </a:r>
            <a:endParaRPr sz="3000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700" y="675875"/>
            <a:ext cx="6806600" cy="37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type="title"/>
          </p:nvPr>
        </p:nvSpPr>
        <p:spPr>
          <a:xfrm>
            <a:off x="1114350" y="368825"/>
            <a:ext cx="691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08BDA"/>
                </a:solidFill>
              </a:rPr>
              <a:t>W&amp;B Company</a:t>
            </a:r>
            <a:endParaRPr sz="2000">
              <a:solidFill>
                <a:srgbClr val="108BDA"/>
              </a:solidFill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946" y="968463"/>
            <a:ext cx="1334675" cy="8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656" y="968463"/>
            <a:ext cx="1334675" cy="8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366" y="968463"/>
            <a:ext cx="1334669" cy="8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1"/>
          <p:cNvSpPr txBox="1"/>
          <p:nvPr>
            <p:ph idx="1" type="body"/>
          </p:nvPr>
        </p:nvSpPr>
        <p:spPr>
          <a:xfrm>
            <a:off x="3671850" y="1922763"/>
            <a:ext cx="18003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Lukas Biewald</a:t>
            </a:r>
            <a:endParaRPr sz="1100">
              <a:solidFill>
                <a:srgbClr val="434343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434343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Co-Founder, CEO</a:t>
            </a:r>
            <a:endParaRPr sz="900">
              <a:solidFill>
                <a:srgbClr val="666666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Powerset, Figure Eight, OpenAI</a:t>
            </a:r>
            <a:endParaRPr sz="900">
              <a:solidFill>
                <a:srgbClr val="666666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69" name="Google Shape;269;p51"/>
          <p:cNvSpPr/>
          <p:nvPr/>
        </p:nvSpPr>
        <p:spPr>
          <a:xfrm>
            <a:off x="4973500" y="2767900"/>
            <a:ext cx="3892500" cy="2133600"/>
          </a:xfrm>
          <a:prstGeom prst="roundRect">
            <a:avLst>
              <a:gd fmla="val 9063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1"/>
          <p:cNvSpPr/>
          <p:nvPr/>
        </p:nvSpPr>
        <p:spPr>
          <a:xfrm>
            <a:off x="277875" y="2767900"/>
            <a:ext cx="4556100" cy="2133600"/>
          </a:xfrm>
          <a:prstGeom prst="roundRect">
            <a:avLst>
              <a:gd fmla="val 9063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1"/>
          <p:cNvSpPr txBox="1"/>
          <p:nvPr/>
        </p:nvSpPr>
        <p:spPr>
          <a:xfrm>
            <a:off x="1888575" y="2457750"/>
            <a:ext cx="1334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08BDA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Customers</a:t>
            </a:r>
            <a:endParaRPr sz="1500">
              <a:solidFill>
                <a:srgbClr val="108BDA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72" name="Google Shape;272;p51"/>
          <p:cNvSpPr txBox="1"/>
          <p:nvPr/>
        </p:nvSpPr>
        <p:spPr>
          <a:xfrm>
            <a:off x="6371200" y="2457750"/>
            <a:ext cx="10971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08BDA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Investors</a:t>
            </a:r>
            <a:endParaRPr sz="1500">
              <a:solidFill>
                <a:srgbClr val="108BDA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grpSp>
        <p:nvGrpSpPr>
          <p:cNvPr id="273" name="Google Shape;273;p51"/>
          <p:cNvGrpSpPr/>
          <p:nvPr/>
        </p:nvGrpSpPr>
        <p:grpSpPr>
          <a:xfrm>
            <a:off x="5168250" y="3163930"/>
            <a:ext cx="1204101" cy="1184214"/>
            <a:chOff x="5473050" y="3185775"/>
            <a:chExt cx="1204101" cy="1184214"/>
          </a:xfrm>
        </p:grpSpPr>
        <p:pic>
          <p:nvPicPr>
            <p:cNvPr id="274" name="Google Shape;274;p51"/>
            <p:cNvPicPr preferRelativeResize="0"/>
            <p:nvPr/>
          </p:nvPicPr>
          <p:blipFill rotWithShape="1">
            <a:blip r:embed="rId6">
              <a:alphaModFix/>
            </a:blip>
            <a:srcRect b="33957" l="7122" r="7070" t="33289"/>
            <a:stretch/>
          </p:blipFill>
          <p:spPr>
            <a:xfrm>
              <a:off x="5577120" y="3571150"/>
              <a:ext cx="995962" cy="3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26551" y="4071376"/>
              <a:ext cx="1097100" cy="298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73050" y="3185775"/>
              <a:ext cx="1204101" cy="223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51"/>
          <p:cNvGrpSpPr/>
          <p:nvPr/>
        </p:nvGrpSpPr>
        <p:grpSpPr>
          <a:xfrm>
            <a:off x="6361613" y="3006525"/>
            <a:ext cx="886500" cy="1724800"/>
            <a:chOff x="6361613" y="3006525"/>
            <a:chExt cx="886500" cy="1724800"/>
          </a:xfrm>
        </p:grpSpPr>
        <p:pic>
          <p:nvPicPr>
            <p:cNvPr id="278" name="Google Shape;278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56313" y="3896350"/>
              <a:ext cx="497100" cy="497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79" name="Google Shape;279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56313" y="3006525"/>
              <a:ext cx="497100" cy="487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80" name="Google Shape;280;p51"/>
            <p:cNvSpPr txBox="1"/>
            <p:nvPr/>
          </p:nvSpPr>
          <p:spPr>
            <a:xfrm>
              <a:off x="6361613" y="3471050"/>
              <a:ext cx="8865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Richard Socher</a:t>
              </a:r>
              <a:endParaRPr sz="200">
                <a:solidFill>
                  <a:srgbClr val="434343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66666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Former Chief Scientist, Salesforce</a:t>
              </a:r>
              <a:endParaRPr sz="6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</p:txBody>
        </p:sp>
        <p:sp>
          <p:nvSpPr>
            <p:cNvPr id="281" name="Google Shape;281;p51"/>
            <p:cNvSpPr txBox="1"/>
            <p:nvPr/>
          </p:nvSpPr>
          <p:spPr>
            <a:xfrm>
              <a:off x="6361613" y="4351225"/>
              <a:ext cx="8865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Greg Brockman</a:t>
              </a:r>
              <a:endParaRPr sz="200">
                <a:solidFill>
                  <a:srgbClr val="434343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66666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CTO, OpenAI</a:t>
              </a:r>
              <a:endParaRPr sz="6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</p:txBody>
        </p:sp>
      </p:grpSp>
      <p:pic>
        <p:nvPicPr>
          <p:cNvPr id="282" name="Google Shape;282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5732" y="4003900"/>
            <a:ext cx="797985" cy="6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6025" y="3314887"/>
            <a:ext cx="1097100" cy="47172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1"/>
          <p:cNvSpPr txBox="1"/>
          <p:nvPr/>
        </p:nvSpPr>
        <p:spPr>
          <a:xfrm>
            <a:off x="467025" y="2888763"/>
            <a:ext cx="99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 Federal</a:t>
            </a:r>
            <a:endParaRPr b="1" sz="9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85" name="Google Shape;285;p51"/>
          <p:cNvSpPr txBox="1"/>
          <p:nvPr/>
        </p:nvSpPr>
        <p:spPr>
          <a:xfrm>
            <a:off x="2058375" y="2888763"/>
            <a:ext cx="99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Enterprise</a:t>
            </a:r>
            <a:endParaRPr b="1" sz="9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86" name="Google Shape;286;p51"/>
          <p:cNvSpPr txBox="1"/>
          <p:nvPr/>
        </p:nvSpPr>
        <p:spPr>
          <a:xfrm>
            <a:off x="3717870" y="2888763"/>
            <a:ext cx="9951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Academia</a:t>
            </a:r>
            <a:endParaRPr b="1" sz="9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66334" y="3248233"/>
            <a:ext cx="387300" cy="24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0338" y="3257285"/>
            <a:ext cx="324855" cy="2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31897" y="3159083"/>
            <a:ext cx="424375" cy="42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90" name="Google Shape;290;p5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35110" y="3501278"/>
            <a:ext cx="664350" cy="3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1"/>
          <p:cNvPicPr preferRelativeResize="0"/>
          <p:nvPr/>
        </p:nvPicPr>
        <p:blipFill rotWithShape="1">
          <a:blip r:embed="rId17">
            <a:alphaModFix/>
          </a:blip>
          <a:srcRect b="0" l="18040" r="19447" t="0"/>
          <a:stretch/>
        </p:blipFill>
        <p:spPr>
          <a:xfrm>
            <a:off x="3031125" y="3157810"/>
            <a:ext cx="424370" cy="3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84761" y="4158038"/>
            <a:ext cx="557725" cy="17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38963" y="4162386"/>
            <a:ext cx="663903" cy="172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94" name="Google Shape;294;p51"/>
          <p:cNvPicPr preferRelativeResize="0"/>
          <p:nvPr/>
        </p:nvPicPr>
        <p:blipFill rotWithShape="1">
          <a:blip r:embed="rId20">
            <a:alphaModFix/>
          </a:blip>
          <a:srcRect b="18327" l="22080" r="18275" t="14341"/>
          <a:stretch/>
        </p:blipFill>
        <p:spPr>
          <a:xfrm>
            <a:off x="3132500" y="3835063"/>
            <a:ext cx="324850" cy="2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33485" y="3533256"/>
            <a:ext cx="387300" cy="30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96" name="Google Shape;296;p51"/>
          <p:cNvPicPr preferRelativeResize="0"/>
          <p:nvPr/>
        </p:nvPicPr>
        <p:blipFill rotWithShape="1">
          <a:blip r:embed="rId22">
            <a:alphaModFix/>
          </a:blip>
          <a:srcRect b="14030" l="9370" r="9782" t="9422"/>
          <a:stretch/>
        </p:blipFill>
        <p:spPr>
          <a:xfrm>
            <a:off x="2410405" y="4126213"/>
            <a:ext cx="366816" cy="260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rawing of a cartoon character&#10;&#10;Description automatically generated" id="297" name="Google Shape;297;p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660834" y="4434001"/>
            <a:ext cx="497100" cy="16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1"/>
          <p:cNvPicPr preferRelativeResize="0"/>
          <p:nvPr/>
        </p:nvPicPr>
        <p:blipFill rotWithShape="1">
          <a:blip r:embed="rId24">
            <a:alphaModFix/>
          </a:blip>
          <a:srcRect b="53772" l="34218" r="2856" t="0"/>
          <a:stretch/>
        </p:blipFill>
        <p:spPr>
          <a:xfrm>
            <a:off x="2812037" y="4434001"/>
            <a:ext cx="639000" cy="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334300" y="3618275"/>
            <a:ext cx="664349" cy="127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51"/>
          <p:cNvGrpSpPr/>
          <p:nvPr/>
        </p:nvGrpSpPr>
        <p:grpSpPr>
          <a:xfrm>
            <a:off x="3692319" y="3257115"/>
            <a:ext cx="1046202" cy="1081923"/>
            <a:chOff x="3734913" y="3409515"/>
            <a:chExt cx="1046202" cy="1081923"/>
          </a:xfrm>
        </p:grpSpPr>
        <p:pic>
          <p:nvPicPr>
            <p:cNvPr id="301" name="Google Shape;301;p51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3869434" y="3409515"/>
              <a:ext cx="202433" cy="30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51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34925" y="3801906"/>
              <a:ext cx="639001" cy="223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51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4224903" y="3461187"/>
              <a:ext cx="388169" cy="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51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4139687" y="4227183"/>
              <a:ext cx="638998" cy="140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51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734913" y="4103263"/>
              <a:ext cx="388175" cy="38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51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4392940" y="3750240"/>
              <a:ext cx="388175" cy="388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" name="Google Shape;307;p5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717875" y="4385300"/>
            <a:ext cx="424376" cy="26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142250" y="4385292"/>
            <a:ext cx="575274" cy="148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51"/>
          <p:cNvCxnSpPr/>
          <p:nvPr/>
        </p:nvCxnSpPr>
        <p:spPr>
          <a:xfrm flipH="1" rot="10800000">
            <a:off x="389900" y="3092175"/>
            <a:ext cx="1143000" cy="5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51"/>
          <p:cNvCxnSpPr/>
          <p:nvPr/>
        </p:nvCxnSpPr>
        <p:spPr>
          <a:xfrm flipH="1" rot="10800000">
            <a:off x="1653825" y="3090675"/>
            <a:ext cx="1796100" cy="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51"/>
          <p:cNvCxnSpPr/>
          <p:nvPr/>
        </p:nvCxnSpPr>
        <p:spPr>
          <a:xfrm flipH="1" rot="10800000">
            <a:off x="3708750" y="3091425"/>
            <a:ext cx="1005900" cy="5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5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2664225" y="3847350"/>
            <a:ext cx="387300" cy="250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51"/>
          <p:cNvGrpSpPr/>
          <p:nvPr/>
        </p:nvGrpSpPr>
        <p:grpSpPr>
          <a:xfrm>
            <a:off x="7014006" y="3006525"/>
            <a:ext cx="1204200" cy="1724813"/>
            <a:chOff x="7002500" y="3006525"/>
            <a:chExt cx="1204200" cy="1724813"/>
          </a:xfrm>
        </p:grpSpPr>
        <p:pic>
          <p:nvPicPr>
            <p:cNvPr id="314" name="Google Shape;314;p51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7356050" y="3006525"/>
              <a:ext cx="497100" cy="497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15" name="Google Shape;315;p51"/>
            <p:cNvSpPr txBox="1"/>
            <p:nvPr/>
          </p:nvSpPr>
          <p:spPr>
            <a:xfrm>
              <a:off x="7161350" y="3471050"/>
              <a:ext cx="8865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Nat Friedman</a:t>
              </a:r>
              <a:endParaRPr sz="200">
                <a:solidFill>
                  <a:srgbClr val="434343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66666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CEO, GitHub</a:t>
              </a:r>
              <a:endParaRPr sz="6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</p:txBody>
        </p:sp>
        <p:pic>
          <p:nvPicPr>
            <p:cNvPr id="316" name="Google Shape;316;p51"/>
            <p:cNvPicPr preferRelativeResize="0"/>
            <p:nvPr/>
          </p:nvPicPr>
          <p:blipFill rotWithShape="1">
            <a:blip r:embed="rId36">
              <a:alphaModFix/>
            </a:blip>
            <a:srcRect b="22480" l="0" r="0" t="0"/>
            <a:stretch/>
          </p:blipFill>
          <p:spPr>
            <a:xfrm>
              <a:off x="7356050" y="3896350"/>
              <a:ext cx="497100" cy="497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17" name="Google Shape;317;p51"/>
            <p:cNvSpPr txBox="1"/>
            <p:nvPr/>
          </p:nvSpPr>
          <p:spPr>
            <a:xfrm>
              <a:off x="7002500" y="4351238"/>
              <a:ext cx="1204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Vladlen Koltun</a:t>
              </a:r>
              <a:endParaRPr sz="200">
                <a:solidFill>
                  <a:srgbClr val="434343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66666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Chief Scientist, Intel</a:t>
              </a:r>
              <a:endParaRPr sz="6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</p:txBody>
        </p:sp>
      </p:grpSp>
      <p:pic>
        <p:nvPicPr>
          <p:cNvPr id="318" name="Google Shape;318;p51"/>
          <p:cNvPicPr preferRelativeResize="0"/>
          <p:nvPr/>
        </p:nvPicPr>
        <p:blipFill rotWithShape="1">
          <a:blip r:embed="rId37">
            <a:alphaModFix/>
          </a:blip>
          <a:srcRect b="33915" l="6252" r="5927" t="33954"/>
          <a:stretch/>
        </p:blipFill>
        <p:spPr>
          <a:xfrm>
            <a:off x="2211225" y="4434001"/>
            <a:ext cx="557728" cy="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1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684875" y="3905924"/>
            <a:ext cx="886501" cy="13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1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45244" y="4646080"/>
            <a:ext cx="424375" cy="1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 txBox="1"/>
          <p:nvPr/>
        </p:nvSpPr>
        <p:spPr>
          <a:xfrm>
            <a:off x="3326400" y="4901400"/>
            <a:ext cx="24912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WEIGHTS AND BIASES, INC. - CONFIDENTIAL &amp; PROPRIETARY</a:t>
            </a:r>
            <a:endParaRPr sz="9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2" name="Google Shape;322;p51"/>
          <p:cNvPicPr preferRelativeResize="0"/>
          <p:nvPr/>
        </p:nvPicPr>
        <p:blipFill rotWithShape="1">
          <a:blip r:embed="rId40">
            <a:alphaModFix/>
          </a:blip>
          <a:srcRect b="25045" l="0" r="0" t="29615"/>
          <a:stretch/>
        </p:blipFill>
        <p:spPr>
          <a:xfrm>
            <a:off x="1638950" y="4641544"/>
            <a:ext cx="639000" cy="1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812025" y="4634757"/>
            <a:ext cx="639000" cy="14909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5762367" y="1922763"/>
            <a:ext cx="1334700" cy="687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Shawn Lewis</a:t>
            </a:r>
            <a:endParaRPr sz="1100">
              <a:solidFill>
                <a:srgbClr val="434343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434343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Co-Founder, CTO</a:t>
            </a:r>
            <a:endParaRPr sz="900">
              <a:solidFill>
                <a:srgbClr val="666666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Google</a:t>
            </a:r>
            <a:endParaRPr sz="900">
              <a:solidFill>
                <a:srgbClr val="666666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2046933" y="1922763"/>
            <a:ext cx="1334700" cy="687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Chris Van Pelt</a:t>
            </a:r>
            <a:endParaRPr sz="1100">
              <a:solidFill>
                <a:srgbClr val="434343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434343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Co-Founder, CVP</a:t>
            </a:r>
            <a:endParaRPr sz="900">
              <a:solidFill>
                <a:srgbClr val="666666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Powerset, Figure Eight</a:t>
            </a:r>
            <a:endParaRPr sz="900">
              <a:solidFill>
                <a:srgbClr val="666666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grpSp>
        <p:nvGrpSpPr>
          <p:cNvPr id="326" name="Google Shape;326;p51"/>
          <p:cNvGrpSpPr/>
          <p:nvPr/>
        </p:nvGrpSpPr>
        <p:grpSpPr>
          <a:xfrm>
            <a:off x="7831700" y="3003363"/>
            <a:ext cx="1204200" cy="1727975"/>
            <a:chOff x="7831700" y="3003363"/>
            <a:chExt cx="1204200" cy="1727975"/>
          </a:xfrm>
        </p:grpSpPr>
        <p:sp>
          <p:nvSpPr>
            <p:cNvPr id="327" name="Google Shape;327;p51"/>
            <p:cNvSpPr txBox="1"/>
            <p:nvPr/>
          </p:nvSpPr>
          <p:spPr>
            <a:xfrm>
              <a:off x="7930850" y="3471050"/>
              <a:ext cx="10059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Tom Preston-Werner</a:t>
              </a:r>
              <a:endParaRPr sz="200">
                <a:solidFill>
                  <a:srgbClr val="434343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66666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Co-Founder, GitHub</a:t>
              </a:r>
              <a:endParaRPr sz="6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</p:txBody>
        </p:sp>
        <p:pic>
          <p:nvPicPr>
            <p:cNvPr id="328" name="Google Shape;328;p51"/>
            <p:cNvPicPr preferRelativeResize="0"/>
            <p:nvPr/>
          </p:nvPicPr>
          <p:blipFill>
            <a:blip r:embed="rId42">
              <a:alphaModFix/>
            </a:blip>
            <a:stretch>
              <a:fillRect/>
            </a:stretch>
          </p:blipFill>
          <p:spPr>
            <a:xfrm>
              <a:off x="8186900" y="3003363"/>
              <a:ext cx="493800" cy="493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29" name="Google Shape;329;p51"/>
            <p:cNvPicPr preferRelativeResize="0"/>
            <p:nvPr/>
          </p:nvPicPr>
          <p:blipFill>
            <a:blip r:embed="rId43">
              <a:alphaModFix/>
            </a:blip>
            <a:stretch>
              <a:fillRect/>
            </a:stretch>
          </p:blipFill>
          <p:spPr>
            <a:xfrm>
              <a:off x="8186900" y="3898013"/>
              <a:ext cx="493800" cy="493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30" name="Google Shape;330;p51"/>
            <p:cNvSpPr txBox="1"/>
            <p:nvPr/>
          </p:nvSpPr>
          <p:spPr>
            <a:xfrm>
              <a:off x="7831700" y="4351238"/>
              <a:ext cx="1204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Jeff Hammerbacher</a:t>
              </a:r>
              <a:endParaRPr sz="200">
                <a:solidFill>
                  <a:srgbClr val="434343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666666"/>
                  </a:solidFill>
                  <a:highlight>
                    <a:srgbClr val="FFFFFF"/>
                  </a:highlight>
                  <a:latin typeface="Source Serif Pro"/>
                  <a:ea typeface="Source Serif Pro"/>
                  <a:cs typeface="Source Serif Pro"/>
                  <a:sym typeface="Source Serif Pro"/>
                </a:rPr>
                <a:t>Founder, Cloudera</a:t>
              </a:r>
              <a:endParaRPr sz="600">
                <a:solidFill>
                  <a:srgbClr val="666666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/>
        </p:nvSpPr>
        <p:spPr>
          <a:xfrm>
            <a:off x="693325" y="56365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Weights &amp; Biases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p52"/>
          <p:cNvSpPr/>
          <p:nvPr/>
        </p:nvSpPr>
        <p:spPr>
          <a:xfrm>
            <a:off x="1171575" y="1931575"/>
            <a:ext cx="3791700" cy="1374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2"/>
          <p:cNvSpPr txBox="1"/>
          <p:nvPr/>
        </p:nvSpPr>
        <p:spPr>
          <a:xfrm>
            <a:off x="693325" y="1588550"/>
            <a:ext cx="58050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the l</a:t>
            </a: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ightweight library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 metrics and artifacts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 experiments fast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 hyperparameters easily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 on reproducible models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700" y="624075"/>
            <a:ext cx="4461726" cy="389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347400" y="624063"/>
            <a:ext cx="36678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Source Serif Pro"/>
                <a:ea typeface="Source Serif Pro"/>
                <a:cs typeface="Source Serif Pro"/>
                <a:sym typeface="Source Serif Pro"/>
              </a:rPr>
              <a:t>Light integration</a:t>
            </a:r>
            <a:endParaRPr b="1" sz="3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347400" y="1463763"/>
            <a:ext cx="36678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Try W&amp;B in 5 minutes: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 notebook </a:t>
            </a:r>
            <a:r>
              <a:rPr lang="en" sz="2000" u="sng">
                <a:solidFill>
                  <a:srgbClr val="108BD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bit.ly/intro-wb</a:t>
            </a:r>
            <a:endParaRPr sz="3300">
              <a:solidFill>
                <a:srgbClr val="108BD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Quickstart docs </a:t>
            </a:r>
            <a:r>
              <a:rPr lang="en" sz="2000" u="sng">
                <a:solidFill>
                  <a:srgbClr val="108BD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docs.wandb.com</a:t>
            </a:r>
            <a:endParaRPr sz="2400">
              <a:solidFill>
                <a:srgbClr val="108BD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" name="Google Shape;345;p53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3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4"/>
          <p:cNvSpPr txBox="1"/>
          <p:nvPr/>
        </p:nvSpPr>
        <p:spPr>
          <a:xfrm>
            <a:off x="347400" y="624063"/>
            <a:ext cx="36678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Source Serif Pro"/>
                <a:ea typeface="Source Serif Pro"/>
                <a:cs typeface="Source Serif Pro"/>
                <a:sym typeface="Source Serif Pro"/>
              </a:rPr>
              <a:t>Infra agnostic</a:t>
            </a:r>
            <a:endParaRPr b="1" sz="3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347400" y="1463763"/>
            <a:ext cx="36678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started quickly with W&amp;B in our hosted cloud, private cloud, or on-prem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4" name="Google Shape;354;p54"/>
          <p:cNvPicPr preferRelativeResize="0"/>
          <p:nvPr/>
        </p:nvPicPr>
        <p:blipFill rotWithShape="1">
          <a:blip r:embed="rId3">
            <a:alphaModFix/>
          </a:blip>
          <a:srcRect b="6148" l="5141" r="0" t="7248"/>
          <a:stretch/>
        </p:blipFill>
        <p:spPr>
          <a:xfrm>
            <a:off x="4221450" y="782450"/>
            <a:ext cx="4822299" cy="35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4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PSET collaboration policy</a:t>
            </a:r>
            <a:endParaRPr/>
          </a:p>
        </p:txBody>
      </p:sp>
      <p:sp>
        <p:nvSpPr>
          <p:cNvPr id="156" name="Google Shape;156;p37"/>
          <p:cNvSpPr txBox="1"/>
          <p:nvPr>
            <p:ph idx="1" type="body"/>
          </p:nvPr>
        </p:nvSpPr>
        <p:spPr>
          <a:xfrm>
            <a:off x="311700" y="1541950"/>
            <a:ext cx="8520600" cy="30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 can work in a group of 2 people, but</a:t>
            </a:r>
            <a:br>
              <a:rPr lang="en" sz="3000"/>
            </a:br>
            <a:r>
              <a:rPr b="1" lang="en" sz="3000">
                <a:solidFill>
                  <a:srgbClr val="FF0000"/>
                </a:solidFill>
              </a:rPr>
              <a:t>EACH M</a:t>
            </a:r>
            <a:r>
              <a:rPr b="1" lang="en" sz="3000">
                <a:solidFill>
                  <a:srgbClr val="FF0000"/>
                </a:solidFill>
              </a:rPr>
              <a:t>UST WRITE ANSWERS INDIVIDUALLY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52" y="163150"/>
            <a:ext cx="1507799" cy="13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02" y="3182725"/>
            <a:ext cx="1507799" cy="13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827" y="163150"/>
            <a:ext cx="1507799" cy="13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252" y="3834100"/>
            <a:ext cx="1507799" cy="13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052" y="3078475"/>
            <a:ext cx="1507799" cy="13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114" y="3834100"/>
            <a:ext cx="1507799" cy="130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/>
        </p:nvSpPr>
        <p:spPr>
          <a:xfrm>
            <a:off x="693325" y="56365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Weights &amp; Biases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" name="Google Shape;361;p55"/>
          <p:cNvSpPr/>
          <p:nvPr/>
        </p:nvSpPr>
        <p:spPr>
          <a:xfrm>
            <a:off x="1171575" y="2481550"/>
            <a:ext cx="3516000" cy="1374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693325" y="1588550"/>
            <a:ext cx="58050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the lightweight library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 metrics and artifacts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 experiments fast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 hyperparameters easily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 on reproducible models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6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Track experiments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0" name="Google Shape;370;p56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200" y="113800"/>
            <a:ext cx="3652551" cy="49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6"/>
          <p:cNvSpPr txBox="1"/>
          <p:nvPr>
            <p:ph idx="4294967295" type="body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See live updates on model performance, check for overfitting, and visualize how a model performs on different classes.</a:t>
            </a:r>
            <a:endParaRPr sz="2200"/>
          </a:p>
        </p:txBody>
      </p:sp>
      <p:sp>
        <p:nvSpPr>
          <p:cNvPr id="373" name="Google Shape;373;p56"/>
          <p:cNvSpPr txBox="1"/>
          <p:nvPr>
            <p:ph idx="4294967295" type="body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bit.ly/demo-run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/>
        </p:nvSpPr>
        <p:spPr>
          <a:xfrm>
            <a:off x="440000" y="22860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Track experiments – Before W&amp;B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9" name="Google Shape;3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00" y="953900"/>
            <a:ext cx="4711740" cy="343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815" y="953900"/>
            <a:ext cx="3590961" cy="237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5538" y="3395125"/>
            <a:ext cx="3457525" cy="121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/>
        </p:nvSpPr>
        <p:spPr>
          <a:xfrm>
            <a:off x="440000" y="22860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Track experiments</a:t>
            </a:r>
            <a:r>
              <a:rPr b="1" lang="en" sz="30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– After W&amp;B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7" name="Google Shape;387;p58"/>
          <p:cNvSpPr txBox="1"/>
          <p:nvPr>
            <p:ph idx="4294967295" type="body"/>
          </p:nvPr>
        </p:nvSpPr>
        <p:spPr>
          <a:xfrm>
            <a:off x="4198875" y="4790400"/>
            <a:ext cx="1186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Live Dashboard</a:t>
            </a:r>
            <a:endParaRPr sz="1200" u="sng">
              <a:solidFill>
                <a:srgbClr val="108BDA"/>
              </a:solidFill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75" y="1008225"/>
            <a:ext cx="3951386" cy="341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561" y="1008225"/>
            <a:ext cx="3951386" cy="341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440000" y="22860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Track experiments</a:t>
            </a:r>
            <a:r>
              <a:rPr b="1" lang="en" sz="30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– After W&amp;B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800" y="951050"/>
            <a:ext cx="6458400" cy="39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9"/>
          <p:cNvSpPr txBox="1"/>
          <p:nvPr>
            <p:ph idx="4294967295" type="body"/>
          </p:nvPr>
        </p:nvSpPr>
        <p:spPr>
          <a:xfrm>
            <a:off x="4198875" y="4790400"/>
            <a:ext cx="1186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Live Dashboard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0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Visualize gradients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60"/>
          <p:cNvSpPr txBox="1"/>
          <p:nvPr>
            <p:ph idx="4294967295" type="body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See the inner workings of your model, look for convergence during training, and check for exploding gradients.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04" name="Google Shape;404;p60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60"/>
          <p:cNvSpPr txBox="1"/>
          <p:nvPr>
            <p:ph idx="4294967295" type="body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bit.ly/demo-run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406" name="Google Shape;406;p60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75" y="80000"/>
            <a:ext cx="3908799" cy="49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1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1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System metrics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61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6" name="Google Shape;416;p61"/>
          <p:cNvSpPr txBox="1"/>
          <p:nvPr>
            <p:ph idx="4294967295" type="body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Get the most out of your GPUs and identify opportunities for optimizing hardware utilization.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17" name="Google Shape;417;p61"/>
          <p:cNvSpPr txBox="1"/>
          <p:nvPr>
            <p:ph idx="4294967295" type="body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bit.ly/demo-run</a:t>
            </a:r>
            <a:endParaRPr sz="1200" u="sng">
              <a:solidFill>
                <a:srgbClr val="108BDA"/>
              </a:solidFill>
            </a:endParaRPr>
          </a:p>
        </p:txBody>
      </p:sp>
      <p:pic>
        <p:nvPicPr>
          <p:cNvPr id="418" name="Google Shape;4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925" y="118025"/>
            <a:ext cx="3697100" cy="49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2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2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Capture the code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6" name="Google Shape;426;p62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7" name="Google Shape;427;p62"/>
          <p:cNvSpPr txBox="1"/>
          <p:nvPr>
            <p:ph idx="4294967295" type="body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Save the most recent git commit, the command and args, and system hardware setup.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W&amp;B also saves </a:t>
            </a:r>
            <a:r>
              <a:rPr lang="en" sz="2200">
                <a:solidFill>
                  <a:schemeClr val="dk1"/>
                </a:solidFill>
              </a:rPr>
              <a:t>a patch file with uncommitted changes</a:t>
            </a:r>
            <a:r>
              <a:rPr lang="en" sz="2200"/>
              <a:t> so you can reproduce the exact code that trained the model.</a:t>
            </a:r>
            <a:endParaRPr sz="2200"/>
          </a:p>
        </p:txBody>
      </p:sp>
      <p:sp>
        <p:nvSpPr>
          <p:cNvPr id="428" name="Google Shape;428;p62"/>
          <p:cNvSpPr txBox="1"/>
          <p:nvPr>
            <p:ph idx="4294967295" type="body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bit.ly/demo-run</a:t>
            </a:r>
            <a:endParaRPr sz="1200" u="sng">
              <a:solidFill>
                <a:srgbClr val="108BDA"/>
              </a:solidFill>
            </a:endParaRPr>
          </a:p>
        </p:txBody>
      </p:sp>
      <p:pic>
        <p:nvPicPr>
          <p:cNvPr id="429" name="Google Shape;429;p62"/>
          <p:cNvPicPr preferRelativeResize="0"/>
          <p:nvPr/>
        </p:nvPicPr>
        <p:blipFill rotWithShape="1">
          <a:blip r:embed="rId4">
            <a:alphaModFix/>
          </a:blip>
          <a:srcRect b="0" l="0" r="13389" t="0"/>
          <a:stretch/>
        </p:blipFill>
        <p:spPr>
          <a:xfrm>
            <a:off x="5066912" y="432625"/>
            <a:ext cx="3807126" cy="427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699" y="0"/>
            <a:ext cx="69493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3"/>
          <p:cNvSpPr/>
          <p:nvPr/>
        </p:nvSpPr>
        <p:spPr>
          <a:xfrm>
            <a:off x="451316" y="532655"/>
            <a:ext cx="4263600" cy="4023000"/>
          </a:xfrm>
          <a:prstGeom prst="roundRect">
            <a:avLst>
              <a:gd fmla="val 2712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708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3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3"/>
          <p:cNvSpPr txBox="1"/>
          <p:nvPr/>
        </p:nvSpPr>
        <p:spPr>
          <a:xfrm>
            <a:off x="747469" y="727155"/>
            <a:ext cx="3809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Track artifacts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63"/>
          <p:cNvSpPr txBox="1"/>
          <p:nvPr>
            <p:ph idx="4294967295" type="body"/>
          </p:nvPr>
        </p:nvSpPr>
        <p:spPr>
          <a:xfrm>
            <a:off x="747469" y="1479155"/>
            <a:ext cx="38091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Get a bird’s eye view of every step of model development.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Automatically checksum and version datasets and models.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Host your files anywhere with our infra-agnostic tracking.</a:t>
            </a:r>
            <a:endParaRPr sz="2200"/>
          </a:p>
        </p:txBody>
      </p:sp>
      <p:sp>
        <p:nvSpPr>
          <p:cNvPr id="439" name="Google Shape;439;p63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/>
        </p:nvSpPr>
        <p:spPr>
          <a:xfrm>
            <a:off x="693325" y="56365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Weights &amp; Biases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Google Shape;445;p64"/>
          <p:cNvSpPr/>
          <p:nvPr/>
        </p:nvSpPr>
        <p:spPr>
          <a:xfrm>
            <a:off x="1171575" y="3029850"/>
            <a:ext cx="3516000" cy="1374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4"/>
          <p:cNvSpPr txBox="1"/>
          <p:nvPr/>
        </p:nvSpPr>
        <p:spPr>
          <a:xfrm>
            <a:off x="693325" y="1588550"/>
            <a:ext cx="58050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the lightweight library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 metrics and artifacts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 experiments fast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 hyperparameters easily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 on reproducible models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PSET 1 highlights</a:t>
            </a:r>
            <a:endParaRPr/>
          </a:p>
        </p:txBody>
      </p:sp>
      <p:sp>
        <p:nvSpPr>
          <p:cNvPr id="169" name="Google Shape;16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Spam filter for search ≆ spam filter for emails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Fraud detection for online transaction (interesting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read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False positives: immediate loss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False negatives: delayed loss</a:t>
            </a:r>
            <a:endParaRPr/>
          </a:p>
        </p:txBody>
      </p:sp>
      <p:sp>
        <p:nvSpPr>
          <p:cNvPr id="170" name="Google Shape;17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/>
          <p:nvPr/>
        </p:nvSpPr>
        <p:spPr>
          <a:xfrm>
            <a:off x="1384850" y="4945100"/>
            <a:ext cx="740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5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5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Iterate quickly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4" name="Google Shape;454;p65"/>
          <p:cNvSpPr txBox="1"/>
          <p:nvPr>
            <p:ph idx="4294967295" type="body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 the interactive dashboard to spot issues in real time.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Stop underperforming runs early to optimize resource utilization.</a:t>
            </a:r>
            <a:endParaRPr sz="2200"/>
          </a:p>
        </p:txBody>
      </p:sp>
      <p:sp>
        <p:nvSpPr>
          <p:cNvPr id="455" name="Google Shape;455;p65"/>
          <p:cNvSpPr txBox="1"/>
          <p:nvPr>
            <p:ph idx="4294967295" type="body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bit.ly/deep-drive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456" name="Google Shape;456;p65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57" name="Google Shape;45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725" y="352350"/>
            <a:ext cx="3727051" cy="44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6"/>
          <p:cNvSpPr/>
          <p:nvPr/>
        </p:nvSpPr>
        <p:spPr>
          <a:xfrm>
            <a:off x="1384850" y="4945100"/>
            <a:ext cx="740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6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6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Compare runs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5" name="Google Shape;465;p66"/>
          <p:cNvSpPr txBox="1"/>
          <p:nvPr>
            <p:ph idx="4294967295" type="body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Visualize the relationships between hyperparameters and model metrics.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Explore the space of possible models quickly, without getting bogged down setting up manual visualizations.</a:t>
            </a:r>
            <a:endParaRPr sz="2200"/>
          </a:p>
        </p:txBody>
      </p:sp>
      <p:sp>
        <p:nvSpPr>
          <p:cNvPr id="466" name="Google Shape;466;p66"/>
          <p:cNvSpPr txBox="1"/>
          <p:nvPr>
            <p:ph idx="4294967295" type="body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bit.ly/deep-drive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467" name="Google Shape;467;p66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8" name="Google Shape;46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00" y="790668"/>
            <a:ext cx="3749351" cy="356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/>
          <p:nvPr/>
        </p:nvSpPr>
        <p:spPr>
          <a:xfrm>
            <a:off x="1384850" y="4945100"/>
            <a:ext cx="740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7"/>
          <p:cNvSpPr txBox="1"/>
          <p:nvPr/>
        </p:nvSpPr>
        <p:spPr>
          <a:xfrm>
            <a:off x="460200" y="509777"/>
            <a:ext cx="52008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Persistent system of record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67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67"/>
          <p:cNvSpPr/>
          <p:nvPr/>
        </p:nvSpPr>
        <p:spPr>
          <a:xfrm>
            <a:off x="-25" y="1840974"/>
            <a:ext cx="9144000" cy="2861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67"/>
          <p:cNvPicPr preferRelativeResize="0"/>
          <p:nvPr/>
        </p:nvPicPr>
        <p:blipFill rotWithShape="1">
          <a:blip r:embed="rId3">
            <a:alphaModFix/>
          </a:blip>
          <a:srcRect b="20622" l="0" r="0" t="0"/>
          <a:stretch/>
        </p:blipFill>
        <p:spPr>
          <a:xfrm>
            <a:off x="830697" y="2074713"/>
            <a:ext cx="7482557" cy="2410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7"/>
          <p:cNvSpPr txBox="1"/>
          <p:nvPr/>
        </p:nvSpPr>
        <p:spPr>
          <a:xfrm>
            <a:off x="460200" y="1211538"/>
            <a:ext cx="8223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Query and filter across thousands of runs, and easily keep projects organized.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67"/>
          <p:cNvSpPr txBox="1"/>
          <p:nvPr>
            <p:ph idx="4294967295" type="body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bit.ly/deep-drive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/>
        </p:nvSpPr>
        <p:spPr>
          <a:xfrm>
            <a:off x="693325" y="56365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Weights &amp; Biases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5" name="Google Shape;485;p68"/>
          <p:cNvSpPr/>
          <p:nvPr/>
        </p:nvSpPr>
        <p:spPr>
          <a:xfrm>
            <a:off x="1171575" y="3576775"/>
            <a:ext cx="4331100" cy="1374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8"/>
          <p:cNvSpPr txBox="1"/>
          <p:nvPr/>
        </p:nvSpPr>
        <p:spPr>
          <a:xfrm>
            <a:off x="693325" y="1588550"/>
            <a:ext cx="58050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the lightweight library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 metrics and artifacts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 experiments fast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 hyperparameters easily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 on reproducible models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/>
          <p:nvPr/>
        </p:nvSpPr>
        <p:spPr>
          <a:xfrm>
            <a:off x="2164251" y="4945100"/>
            <a:ext cx="740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9"/>
          <p:cNvSpPr/>
          <p:nvPr/>
        </p:nvSpPr>
        <p:spPr>
          <a:xfrm>
            <a:off x="3099900" y="0"/>
            <a:ext cx="60441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9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4" name="Google Shape;4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700" y="464325"/>
            <a:ext cx="5398501" cy="42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9"/>
          <p:cNvSpPr/>
          <p:nvPr/>
        </p:nvSpPr>
        <p:spPr>
          <a:xfrm>
            <a:off x="443775" y="851550"/>
            <a:ext cx="4050300" cy="3101100"/>
          </a:xfrm>
          <a:prstGeom prst="roundRect">
            <a:avLst>
              <a:gd fmla="val 2712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708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9"/>
          <p:cNvSpPr txBox="1"/>
          <p:nvPr/>
        </p:nvSpPr>
        <p:spPr>
          <a:xfrm>
            <a:off x="862575" y="1500863"/>
            <a:ext cx="32127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Scale up training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69"/>
          <p:cNvSpPr txBox="1"/>
          <p:nvPr>
            <p:ph idx="4294967295" type="body"/>
          </p:nvPr>
        </p:nvSpPr>
        <p:spPr>
          <a:xfrm>
            <a:off x="862575" y="2252863"/>
            <a:ext cx="32127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Easily launch dozens of parallel experiments to quickly optimize models.</a:t>
            </a:r>
            <a:endParaRPr sz="2200"/>
          </a:p>
        </p:txBody>
      </p:sp>
      <p:sp>
        <p:nvSpPr>
          <p:cNvPr id="498" name="Google Shape;498;p69"/>
          <p:cNvSpPr txBox="1"/>
          <p:nvPr/>
        </p:nvSpPr>
        <p:spPr>
          <a:xfrm>
            <a:off x="862575" y="1255638"/>
            <a:ext cx="1945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HYPERPARAMETER SWEEPS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69"/>
          <p:cNvSpPr txBox="1"/>
          <p:nvPr>
            <p:ph idx="4294967295" type="body"/>
          </p:nvPr>
        </p:nvSpPr>
        <p:spPr>
          <a:xfrm>
            <a:off x="460200" y="299175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bit.ly/deep-drive-sweep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/>
          <p:nvPr/>
        </p:nvSpPr>
        <p:spPr>
          <a:xfrm>
            <a:off x="3749825" y="0"/>
            <a:ext cx="53943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70"/>
          <p:cNvPicPr preferRelativeResize="0"/>
          <p:nvPr/>
        </p:nvPicPr>
        <p:blipFill rotWithShape="1">
          <a:blip r:embed="rId3">
            <a:alphaModFix/>
          </a:blip>
          <a:srcRect b="9478" l="1728" r="1174" t="2104"/>
          <a:stretch/>
        </p:blipFill>
        <p:spPr>
          <a:xfrm>
            <a:off x="4024850" y="192164"/>
            <a:ext cx="4922877" cy="475917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/>
          <p:nvPr/>
        </p:nvSpPr>
        <p:spPr>
          <a:xfrm>
            <a:off x="443775" y="851550"/>
            <a:ext cx="4050300" cy="3101100"/>
          </a:xfrm>
          <a:prstGeom prst="roundRect">
            <a:avLst>
              <a:gd fmla="val 2712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708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0"/>
          <p:cNvSpPr txBox="1"/>
          <p:nvPr/>
        </p:nvSpPr>
        <p:spPr>
          <a:xfrm>
            <a:off x="862575" y="1500863"/>
            <a:ext cx="32127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Iterate + explore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8" name="Google Shape;508;p70"/>
          <p:cNvSpPr txBox="1"/>
          <p:nvPr>
            <p:ph idx="4294967295" type="body"/>
          </p:nvPr>
        </p:nvSpPr>
        <p:spPr>
          <a:xfrm>
            <a:off x="862575" y="2252863"/>
            <a:ext cx="32127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Use manual experiments and previous sweeps to seed new searches.</a:t>
            </a:r>
            <a:endParaRPr sz="2200"/>
          </a:p>
        </p:txBody>
      </p:sp>
      <p:sp>
        <p:nvSpPr>
          <p:cNvPr id="509" name="Google Shape;509;p70"/>
          <p:cNvSpPr txBox="1"/>
          <p:nvPr/>
        </p:nvSpPr>
        <p:spPr>
          <a:xfrm>
            <a:off x="862575" y="1255638"/>
            <a:ext cx="1945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HYPERPARAMETER SWEEPS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70"/>
          <p:cNvSpPr txBox="1"/>
          <p:nvPr>
            <p:ph idx="4294967295" type="body"/>
          </p:nvPr>
        </p:nvSpPr>
        <p:spPr>
          <a:xfrm>
            <a:off x="460200" y="299175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bit.ly/deep-drive-sweep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511" name="Google Shape;511;p70"/>
          <p:cNvSpPr/>
          <p:nvPr/>
        </p:nvSpPr>
        <p:spPr>
          <a:xfrm>
            <a:off x="2164251" y="4945100"/>
            <a:ext cx="740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0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1"/>
          <p:cNvSpPr/>
          <p:nvPr/>
        </p:nvSpPr>
        <p:spPr>
          <a:xfrm>
            <a:off x="4075275" y="0"/>
            <a:ext cx="50688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65" y="216425"/>
            <a:ext cx="4599017" cy="47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1"/>
          <p:cNvSpPr/>
          <p:nvPr/>
        </p:nvSpPr>
        <p:spPr>
          <a:xfrm>
            <a:off x="443775" y="851550"/>
            <a:ext cx="4050300" cy="3101100"/>
          </a:xfrm>
          <a:prstGeom prst="roundRect">
            <a:avLst>
              <a:gd fmla="val 2712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708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1"/>
          <p:cNvSpPr txBox="1"/>
          <p:nvPr/>
        </p:nvSpPr>
        <p:spPr>
          <a:xfrm>
            <a:off x="862575" y="1500863"/>
            <a:ext cx="32127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Fast setup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1" name="Google Shape;521;p71"/>
          <p:cNvSpPr txBox="1"/>
          <p:nvPr>
            <p:ph idx="4294967295" type="body"/>
          </p:nvPr>
        </p:nvSpPr>
        <p:spPr>
          <a:xfrm>
            <a:off x="862575" y="2252863"/>
            <a:ext cx="32127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Use Bayesian sweeps and early stopping without writing custom code.</a:t>
            </a:r>
            <a:endParaRPr sz="2200"/>
          </a:p>
        </p:txBody>
      </p:sp>
      <p:sp>
        <p:nvSpPr>
          <p:cNvPr id="522" name="Google Shape;522;p71"/>
          <p:cNvSpPr txBox="1"/>
          <p:nvPr/>
        </p:nvSpPr>
        <p:spPr>
          <a:xfrm>
            <a:off x="862575" y="1255638"/>
            <a:ext cx="1945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HYPERPARAMETER SWEEPS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3" name="Google Shape;523;p71"/>
          <p:cNvSpPr txBox="1"/>
          <p:nvPr>
            <p:ph idx="4294967295" type="body"/>
          </p:nvPr>
        </p:nvSpPr>
        <p:spPr>
          <a:xfrm>
            <a:off x="460200" y="299175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bit.ly/deep-drive-sweep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524" name="Google Shape;524;p71"/>
          <p:cNvSpPr/>
          <p:nvPr/>
        </p:nvSpPr>
        <p:spPr>
          <a:xfrm>
            <a:off x="2164251" y="4945100"/>
            <a:ext cx="740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1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6" name="Google Shape;526;p71"/>
          <p:cNvSpPr txBox="1"/>
          <p:nvPr>
            <p:ph idx="4294967295" type="body"/>
          </p:nvPr>
        </p:nvSpPr>
        <p:spPr>
          <a:xfrm>
            <a:off x="2507225" y="299175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Sweeps docs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 txBox="1"/>
          <p:nvPr/>
        </p:nvSpPr>
        <p:spPr>
          <a:xfrm>
            <a:off x="693325" y="56365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Weights &amp; Biases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2" name="Google Shape;532;p72"/>
          <p:cNvSpPr/>
          <p:nvPr/>
        </p:nvSpPr>
        <p:spPr>
          <a:xfrm>
            <a:off x="1171575" y="4123700"/>
            <a:ext cx="4743900" cy="1374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2"/>
          <p:cNvSpPr txBox="1"/>
          <p:nvPr/>
        </p:nvSpPr>
        <p:spPr>
          <a:xfrm>
            <a:off x="693325" y="1588550"/>
            <a:ext cx="58050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the lightweight library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 metrics and artifacts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 experiments fast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 hyperparameters easily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AutoNum type="arabicPeriod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 on reproducible models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3"/>
          <p:cNvSpPr/>
          <p:nvPr/>
        </p:nvSpPr>
        <p:spPr>
          <a:xfrm>
            <a:off x="3638700" y="0"/>
            <a:ext cx="55053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549" y="333325"/>
            <a:ext cx="5328551" cy="48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/>
          <p:nvPr/>
        </p:nvSpPr>
        <p:spPr>
          <a:xfrm>
            <a:off x="437000" y="1088450"/>
            <a:ext cx="4402200" cy="3101100"/>
          </a:xfrm>
          <a:prstGeom prst="roundRect">
            <a:avLst>
              <a:gd fmla="val 2712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708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3"/>
          <p:cNvSpPr txBox="1"/>
          <p:nvPr/>
        </p:nvSpPr>
        <p:spPr>
          <a:xfrm>
            <a:off x="892210" y="1737763"/>
            <a:ext cx="3492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Annotate progress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2" name="Google Shape;542;p73"/>
          <p:cNvSpPr txBox="1"/>
          <p:nvPr>
            <p:ph idx="4294967295" type="body"/>
          </p:nvPr>
        </p:nvSpPr>
        <p:spPr>
          <a:xfrm>
            <a:off x="892210" y="2489763"/>
            <a:ext cx="34920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Use reports to keep a work log and quickly pick up where you left off.</a:t>
            </a:r>
            <a:endParaRPr sz="2200"/>
          </a:p>
        </p:txBody>
      </p:sp>
      <p:sp>
        <p:nvSpPr>
          <p:cNvPr id="543" name="Google Shape;543;p73"/>
          <p:cNvSpPr txBox="1"/>
          <p:nvPr/>
        </p:nvSpPr>
        <p:spPr>
          <a:xfrm>
            <a:off x="892210" y="1492538"/>
            <a:ext cx="2115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4" name="Google Shape;544;p73"/>
          <p:cNvSpPr txBox="1"/>
          <p:nvPr>
            <p:ph idx="4294967295" type="body"/>
          </p:nvPr>
        </p:nvSpPr>
        <p:spPr>
          <a:xfrm>
            <a:off x="453425" y="536075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bit.ly/deep-drive-report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2982151" y="4945100"/>
            <a:ext cx="977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3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/>
          <p:nvPr/>
        </p:nvSpPr>
        <p:spPr>
          <a:xfrm>
            <a:off x="3969150" y="0"/>
            <a:ext cx="5175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4"/>
          <p:cNvSpPr/>
          <p:nvPr/>
        </p:nvSpPr>
        <p:spPr>
          <a:xfrm>
            <a:off x="4154100" y="240900"/>
            <a:ext cx="4805100" cy="4902600"/>
          </a:xfrm>
          <a:prstGeom prst="round2SameRect">
            <a:avLst>
              <a:gd fmla="val 3101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133" y="404000"/>
            <a:ext cx="4447039" cy="46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4"/>
          <p:cNvSpPr/>
          <p:nvPr/>
        </p:nvSpPr>
        <p:spPr>
          <a:xfrm>
            <a:off x="446675" y="1009225"/>
            <a:ext cx="4270800" cy="3363000"/>
          </a:xfrm>
          <a:prstGeom prst="roundRect">
            <a:avLst>
              <a:gd fmla="val 2712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708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4"/>
          <p:cNvSpPr txBox="1"/>
          <p:nvPr/>
        </p:nvSpPr>
        <p:spPr>
          <a:xfrm>
            <a:off x="901885" y="1548663"/>
            <a:ext cx="3492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Live dashboards</a:t>
            </a:r>
            <a:endParaRPr b="1" sz="3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56" name="Google Shape;556;p74"/>
          <p:cNvSpPr txBox="1"/>
          <p:nvPr>
            <p:ph idx="4294967295" type="body"/>
          </p:nvPr>
        </p:nvSpPr>
        <p:spPr>
          <a:xfrm>
            <a:off x="901885" y="2300663"/>
            <a:ext cx="34920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Customize real-time views of model training and evaluation, and share auto-updating dashboards with your team to keep everyone in the loop.</a:t>
            </a:r>
            <a:endParaRPr/>
          </a:p>
        </p:txBody>
      </p:sp>
      <p:sp>
        <p:nvSpPr>
          <p:cNvPr id="557" name="Google Shape;557;p74"/>
          <p:cNvSpPr txBox="1"/>
          <p:nvPr/>
        </p:nvSpPr>
        <p:spPr>
          <a:xfrm>
            <a:off x="901885" y="1303438"/>
            <a:ext cx="2115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8" name="Google Shape;558;p74"/>
          <p:cNvSpPr/>
          <p:nvPr/>
        </p:nvSpPr>
        <p:spPr>
          <a:xfrm>
            <a:off x="2966847" y="4945100"/>
            <a:ext cx="1002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4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0" name="Google Shape;560;p74"/>
          <p:cNvSpPr txBox="1"/>
          <p:nvPr>
            <p:ph idx="4294967295" type="body"/>
          </p:nvPr>
        </p:nvSpPr>
        <p:spPr>
          <a:xfrm>
            <a:off x="446675" y="530825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bit.ly/deep-drive-report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400"/>
            <a:ext cx="2938000" cy="18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450" y="2368325"/>
            <a:ext cx="3372900" cy="24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9"/>
          <p:cNvSpPr txBox="1"/>
          <p:nvPr/>
        </p:nvSpPr>
        <p:spPr>
          <a:xfrm>
            <a:off x="344750" y="1937850"/>
            <a:ext cx="287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Proxima Nova"/>
                <a:ea typeface="Proxima Nova"/>
                <a:cs typeface="Proxima Nova"/>
                <a:sym typeface="Proxima Nova"/>
              </a:rPr>
              <a:t>When Siri thinks your music is trash</a:t>
            </a:r>
            <a:endParaRPr sz="1200">
              <a:solidFill>
                <a:srgbClr val="FF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50" y="2761100"/>
            <a:ext cx="4648949" cy="21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4299" y="172111"/>
            <a:ext cx="4359051" cy="204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0350" y="3347400"/>
            <a:ext cx="2665050" cy="16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/>
          <p:nvPr/>
        </p:nvSpPr>
        <p:spPr>
          <a:xfrm>
            <a:off x="3969150" y="0"/>
            <a:ext cx="5175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5"/>
          <p:cNvSpPr/>
          <p:nvPr/>
        </p:nvSpPr>
        <p:spPr>
          <a:xfrm>
            <a:off x="4154100" y="240900"/>
            <a:ext cx="4805100" cy="4902600"/>
          </a:xfrm>
          <a:prstGeom prst="round2SameRect">
            <a:avLst>
              <a:gd fmla="val 3101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75"/>
          <p:cNvPicPr preferRelativeResize="0"/>
          <p:nvPr/>
        </p:nvPicPr>
        <p:blipFill rotWithShape="1">
          <a:blip r:embed="rId3">
            <a:alphaModFix/>
          </a:blip>
          <a:srcRect b="4324" l="0" r="0" t="0"/>
          <a:stretch/>
        </p:blipFill>
        <p:spPr>
          <a:xfrm>
            <a:off x="4281925" y="379462"/>
            <a:ext cx="4549451" cy="4764027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60200" y="1086500"/>
            <a:ext cx="4270800" cy="2997600"/>
          </a:xfrm>
          <a:prstGeom prst="roundRect">
            <a:avLst>
              <a:gd fmla="val 2712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r="708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5"/>
          <p:cNvSpPr txBox="1"/>
          <p:nvPr/>
        </p:nvSpPr>
        <p:spPr>
          <a:xfrm>
            <a:off x="861264" y="1639474"/>
            <a:ext cx="3492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erif Pro"/>
                <a:ea typeface="Source Serif Pro"/>
                <a:cs typeface="Source Serif Pro"/>
                <a:sym typeface="Source Serif Pro"/>
              </a:rPr>
              <a:t>Collaborate easily</a:t>
            </a:r>
            <a:endParaRPr b="1" sz="3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70" name="Google Shape;570;p75"/>
          <p:cNvSpPr txBox="1"/>
          <p:nvPr>
            <p:ph idx="4294967295" type="body"/>
          </p:nvPr>
        </p:nvSpPr>
        <p:spPr>
          <a:xfrm>
            <a:off x="861264" y="2391474"/>
            <a:ext cx="34920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Give team members access to your exploratory results, sharing the context they need to quickly build on your work.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71" name="Google Shape;571;p75"/>
          <p:cNvSpPr txBox="1"/>
          <p:nvPr/>
        </p:nvSpPr>
        <p:spPr>
          <a:xfrm>
            <a:off x="861264" y="1394249"/>
            <a:ext cx="2115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2" name="Google Shape;572;p75"/>
          <p:cNvSpPr/>
          <p:nvPr/>
        </p:nvSpPr>
        <p:spPr>
          <a:xfrm>
            <a:off x="2966847" y="4945100"/>
            <a:ext cx="1002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5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4" name="Google Shape;574;p75"/>
          <p:cNvSpPr txBox="1"/>
          <p:nvPr>
            <p:ph idx="4294967295" type="body"/>
          </p:nvPr>
        </p:nvSpPr>
        <p:spPr>
          <a:xfrm>
            <a:off x="460200" y="672950"/>
            <a:ext cx="4009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bit.ly/deep-drive-report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6"/>
          <p:cNvSpPr txBox="1"/>
          <p:nvPr/>
        </p:nvSpPr>
        <p:spPr>
          <a:xfrm>
            <a:off x="693325" y="39575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The Gallery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0" name="Google Shape;5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575" y="1403350"/>
            <a:ext cx="6338410" cy="34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6"/>
          <p:cNvPicPr preferRelativeResize="0"/>
          <p:nvPr/>
        </p:nvPicPr>
        <p:blipFill rotWithShape="1">
          <a:blip r:embed="rId4">
            <a:alphaModFix amt="79000"/>
          </a:blip>
          <a:srcRect b="0" l="0" r="72787" t="0"/>
          <a:stretch/>
        </p:blipFill>
        <p:spPr>
          <a:xfrm>
            <a:off x="8109775" y="152400"/>
            <a:ext cx="1034226" cy="4838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7"/>
          <p:cNvSpPr txBox="1"/>
          <p:nvPr/>
        </p:nvSpPr>
        <p:spPr>
          <a:xfrm>
            <a:off x="693325" y="395750"/>
            <a:ext cx="81438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The Community: wandb.me/slack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7" name="Google Shape;5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75" y="1609150"/>
            <a:ext cx="6212449" cy="30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7"/>
          <p:cNvPicPr preferRelativeResize="0"/>
          <p:nvPr/>
        </p:nvPicPr>
        <p:blipFill rotWithShape="1">
          <a:blip r:embed="rId4">
            <a:alphaModFix amt="79000"/>
          </a:blip>
          <a:srcRect b="0" l="0" r="72787" t="0"/>
          <a:stretch/>
        </p:blipFill>
        <p:spPr>
          <a:xfrm>
            <a:off x="8109775" y="152400"/>
            <a:ext cx="1034226" cy="4838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8"/>
          <p:cNvSpPr txBox="1"/>
          <p:nvPr/>
        </p:nvSpPr>
        <p:spPr>
          <a:xfrm>
            <a:off x="652450" y="1825775"/>
            <a:ext cx="8082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Experiment Tracking</a:t>
            </a:r>
            <a:endParaRPr b="1" sz="40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In Practice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4" name="Google Shape;594;p78"/>
          <p:cNvPicPr preferRelativeResize="0"/>
          <p:nvPr/>
        </p:nvPicPr>
        <p:blipFill rotWithShape="1">
          <a:blip r:embed="rId3">
            <a:alphaModFix amt="79000"/>
          </a:blip>
          <a:srcRect b="0" l="0" r="72787" t="0"/>
          <a:stretch/>
        </p:blipFill>
        <p:spPr>
          <a:xfrm>
            <a:off x="8109775" y="152400"/>
            <a:ext cx="1034226" cy="4838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9"/>
          <p:cNvSpPr txBox="1"/>
          <p:nvPr/>
        </p:nvSpPr>
        <p:spPr>
          <a:xfrm>
            <a:off x="693325" y="395750"/>
            <a:ext cx="8082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LatentSpace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0" name="Google Shape;600;p79"/>
          <p:cNvPicPr preferRelativeResize="0"/>
          <p:nvPr/>
        </p:nvPicPr>
        <p:blipFill rotWithShape="1">
          <a:blip r:embed="rId3">
            <a:alphaModFix amt="79000"/>
          </a:blip>
          <a:srcRect b="0" l="0" r="72787" t="0"/>
          <a:stretch/>
        </p:blipFill>
        <p:spPr>
          <a:xfrm>
            <a:off x="8109775" y="152400"/>
            <a:ext cx="1034226" cy="4838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"/>
              </a:srgbClr>
            </a:outerShdw>
          </a:effectLst>
        </p:spPr>
      </p:pic>
      <p:sp>
        <p:nvSpPr>
          <p:cNvPr id="601" name="Google Shape;601;p79"/>
          <p:cNvSpPr txBox="1"/>
          <p:nvPr>
            <p:ph idx="4294967295" type="body"/>
          </p:nvPr>
        </p:nvSpPr>
        <p:spPr>
          <a:xfrm>
            <a:off x="787475" y="1418125"/>
            <a:ext cx="74169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Communicate results internally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 on top of each others work iteratively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mini research papers, which then become a paper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Report</a:t>
            </a:r>
            <a:endParaRPr/>
          </a:p>
        </p:txBody>
      </p:sp>
      <p:sp>
        <p:nvSpPr>
          <p:cNvPr id="602" name="Google Shape;602;p79"/>
          <p:cNvSpPr txBox="1"/>
          <p:nvPr/>
        </p:nvSpPr>
        <p:spPr>
          <a:xfrm>
            <a:off x="3832475" y="7027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63A3D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the first fully AI-rendered 3D engine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0"/>
          <p:cNvSpPr txBox="1"/>
          <p:nvPr/>
        </p:nvSpPr>
        <p:spPr>
          <a:xfrm>
            <a:off x="693325" y="395750"/>
            <a:ext cx="8082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OpenAI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8" name="Google Shape;608;p80"/>
          <p:cNvPicPr preferRelativeResize="0"/>
          <p:nvPr/>
        </p:nvPicPr>
        <p:blipFill rotWithShape="1">
          <a:blip r:embed="rId3">
            <a:alphaModFix amt="79000"/>
          </a:blip>
          <a:srcRect b="0" l="0" r="72787" t="0"/>
          <a:stretch/>
        </p:blipFill>
        <p:spPr>
          <a:xfrm>
            <a:off x="8109775" y="152400"/>
            <a:ext cx="1034226" cy="4838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"/>
              </a:srgbClr>
            </a:outerShdw>
          </a:effectLst>
        </p:spPr>
      </p:pic>
      <p:sp>
        <p:nvSpPr>
          <p:cNvPr id="609" name="Google Shape;609;p80"/>
          <p:cNvSpPr txBox="1"/>
          <p:nvPr>
            <p:ph idx="4294967295" type="body"/>
          </p:nvPr>
        </p:nvSpPr>
        <p:spPr>
          <a:xfrm>
            <a:off x="787475" y="1418125"/>
            <a:ext cx="74169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Reports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Every experiment the OpenAI team tries starts as a Report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“The ability to mix real data from experiments with context and commentary on the results was the primary selling point for us”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From Google docs with screenshots to interactive reports.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Workflow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Report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Create a new report with text at the top explaining the context, hypotheses under test, and experimental plan.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Launch one or more experiments aimed at testing the hypotheses.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Monitor the experiments. If enough data has been collected after the first set of experiments, add a conclusion to the top and share with the team. Otherwise, update the hypotheses and experimental plan and return to step 2.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1"/>
          <p:cNvSpPr txBox="1"/>
          <p:nvPr>
            <p:ph idx="4294967295" type="body"/>
          </p:nvPr>
        </p:nvSpPr>
        <p:spPr>
          <a:xfrm>
            <a:off x="787475" y="1418125"/>
            <a:ext cx="61746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pipeline tracking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Blog Post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Data versioning: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As datasets continue to evolve over time, train/val/test splits cannot be static. Explicitly version data to take snapshots of samples used to train any given experiment.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Experiment versioning: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We store all our hyperparameters for each experiment in a config file along with the Git commit ID and the specific seed.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63A3D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615" name="Google Shape;615;p81"/>
          <p:cNvSpPr txBox="1"/>
          <p:nvPr/>
        </p:nvSpPr>
        <p:spPr>
          <a:xfrm>
            <a:off x="693325" y="395750"/>
            <a:ext cx="8082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Wadhwani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6" name="Google Shape;616;p81"/>
          <p:cNvSpPr txBox="1"/>
          <p:nvPr/>
        </p:nvSpPr>
        <p:spPr>
          <a:xfrm>
            <a:off x="3832475" y="702750"/>
            <a:ext cx="465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63A3D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AI for Pest Monitoring – Intelligent autonomous spraying</a:t>
            </a:r>
            <a:endParaRPr/>
          </a:p>
        </p:txBody>
      </p:sp>
      <p:pic>
        <p:nvPicPr>
          <p:cNvPr id="617" name="Google Shape;61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452" y="1340150"/>
            <a:ext cx="1762576" cy="30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2"/>
          <p:cNvSpPr txBox="1"/>
          <p:nvPr>
            <p:ph idx="4294967295" type="body"/>
          </p:nvPr>
        </p:nvSpPr>
        <p:spPr>
          <a:xfrm>
            <a:off x="787475" y="1418125"/>
            <a:ext cx="61746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Debugging through reproducible model pipelines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Blog Post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Interactive plots for debugging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Parameter importance, Custom plots, Gradients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Model predictions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Reproducible model training pipelines with Artifacts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Efficiency: “</a:t>
            </a:r>
            <a:r>
              <a:rPr lang="en">
                <a:solidFill>
                  <a:schemeClr val="dk1"/>
                </a:solidFill>
              </a:rPr>
              <a:t>As we develop new models, we need to experiment quickly and share results.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W&amp;B gives us the visibility we need to debug and improve our models.”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Performance:</a:t>
            </a:r>
            <a:r>
              <a:rPr lang="en">
                <a:solidFill>
                  <a:schemeClr val="dk1"/>
                </a:solidFill>
              </a:rPr>
              <a:t> “At the end of the day, we need to build the most accurate and fastest models for our field machines. We have </a:t>
            </a:r>
            <a:r>
              <a:rPr lang="en" u="sng">
                <a:solidFill>
                  <a:schemeClr val="dk1"/>
                </a:solidFill>
              </a:rPr>
              <a:t>full visibility and transparency in the development process</a:t>
            </a:r>
            <a:r>
              <a:rPr lang="en">
                <a:solidFill>
                  <a:schemeClr val="dk1"/>
                </a:solidFill>
              </a:rPr>
              <a:t> with W&amp;B, making it easy to </a:t>
            </a:r>
            <a:r>
              <a:rPr lang="en" u="sng">
                <a:solidFill>
                  <a:schemeClr val="dk1"/>
                </a:solidFill>
              </a:rPr>
              <a:t>identify the most performant models</a:t>
            </a:r>
            <a:r>
              <a:rPr lang="en">
                <a:solidFill>
                  <a:schemeClr val="dk1"/>
                </a:solidFill>
              </a:rPr>
              <a:t>.”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3" name="Google Shape;623;p82"/>
          <p:cNvSpPr txBox="1"/>
          <p:nvPr/>
        </p:nvSpPr>
        <p:spPr>
          <a:xfrm>
            <a:off x="693325" y="395750"/>
            <a:ext cx="80829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John Deere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4" name="Google Shape;624;p82"/>
          <p:cNvSpPr txBox="1"/>
          <p:nvPr/>
        </p:nvSpPr>
        <p:spPr>
          <a:xfrm>
            <a:off x="3832475" y="702750"/>
            <a:ext cx="465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63A3D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Production machine learning for agriculture</a:t>
            </a:r>
            <a:endParaRPr/>
          </a:p>
        </p:txBody>
      </p:sp>
      <p:pic>
        <p:nvPicPr>
          <p:cNvPr id="625" name="Google Shape;62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452" y="1340150"/>
            <a:ext cx="1762576" cy="30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3"/>
          <p:cNvSpPr txBox="1"/>
          <p:nvPr>
            <p:ph type="title"/>
          </p:nvPr>
        </p:nvSpPr>
        <p:spPr>
          <a:xfrm>
            <a:off x="1114350" y="368825"/>
            <a:ext cx="691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08BDA"/>
                </a:solidFill>
              </a:rPr>
              <a:t>Weights &amp; Biases System of Record</a:t>
            </a:r>
            <a:endParaRPr sz="2400">
              <a:solidFill>
                <a:srgbClr val="108BDA"/>
              </a:solidFill>
            </a:endParaRPr>
          </a:p>
        </p:txBody>
      </p:sp>
      <p:sp>
        <p:nvSpPr>
          <p:cNvPr id="631" name="Google Shape;631;p83"/>
          <p:cNvSpPr txBox="1"/>
          <p:nvPr/>
        </p:nvSpPr>
        <p:spPr>
          <a:xfrm>
            <a:off x="1604100" y="876225"/>
            <a:ext cx="593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Unified toolset for Machine Learning</a:t>
            </a:r>
            <a:endParaRPr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2" name="Google Shape;632;p83"/>
          <p:cNvSpPr txBox="1"/>
          <p:nvPr/>
        </p:nvSpPr>
        <p:spPr>
          <a:xfrm>
            <a:off x="237050" y="2086225"/>
            <a:ext cx="27453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Source Serif Pro"/>
              <a:buChar char="○"/>
            </a:pPr>
            <a:r>
              <a:rPr lang="en" sz="1100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Data lineage and provenance</a:t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Source Serif Pro"/>
              <a:buChar char="○"/>
            </a:pPr>
            <a:r>
              <a:rPr lang="en" sz="1100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ML pipeline version control</a:t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Source Serif Pro"/>
              <a:buChar char="○"/>
            </a:pPr>
            <a:r>
              <a:rPr lang="en" sz="1100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Maintain a knowledge base + central registry of all trained models</a:t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633" name="Google Shape;633;p83"/>
          <p:cNvSpPr txBox="1"/>
          <p:nvPr/>
        </p:nvSpPr>
        <p:spPr>
          <a:xfrm>
            <a:off x="237050" y="1519313"/>
            <a:ext cx="274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Reproducibility</a:t>
            </a:r>
            <a:endParaRPr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4" name="Google Shape;634;p83"/>
          <p:cNvSpPr txBox="1"/>
          <p:nvPr/>
        </p:nvSpPr>
        <p:spPr>
          <a:xfrm>
            <a:off x="3173250" y="2086200"/>
            <a:ext cx="27975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Source Serif Pro"/>
              <a:buChar char="○"/>
            </a:pPr>
            <a:r>
              <a:rPr lang="en" sz="1100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Live dashboards for fast experimentation</a:t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Source Serif Pro"/>
              <a:buChar char="○"/>
            </a:pPr>
            <a:r>
              <a:rPr lang="en" sz="1100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Collaboration in unified workspaces and reports</a:t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Source Serif Pro"/>
              <a:buChar char="○"/>
            </a:pPr>
            <a:r>
              <a:rPr lang="en" sz="1100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Manage visibility of machine learning projects across research teams, stakeholders, and academic community</a:t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635" name="Google Shape;635;p83"/>
          <p:cNvSpPr txBox="1"/>
          <p:nvPr/>
        </p:nvSpPr>
        <p:spPr>
          <a:xfrm>
            <a:off x="3173250" y="1526075"/>
            <a:ext cx="2797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Visualization</a:t>
            </a:r>
            <a:endParaRPr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6" name="Google Shape;636;p83"/>
          <p:cNvSpPr txBox="1"/>
          <p:nvPr/>
        </p:nvSpPr>
        <p:spPr>
          <a:xfrm>
            <a:off x="6109450" y="2086200"/>
            <a:ext cx="27975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Source Serif Pro"/>
              <a:buChar char="○"/>
            </a:pPr>
            <a:r>
              <a:rPr lang="en" sz="1100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Modular solutions with lightweight setup</a:t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Source Serif Pro"/>
              <a:buChar char="○"/>
            </a:pPr>
            <a:r>
              <a:rPr lang="en" sz="1100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Flexible deployment, with both cloud and on-prem solutions available</a:t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Source Serif Pro"/>
              <a:buChar char="○"/>
            </a:pPr>
            <a:r>
              <a:rPr lang="en" sz="1100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Intuitive user experience built in partnership with leading research institutions</a:t>
            </a:r>
            <a:endParaRPr sz="1100">
              <a:solidFill>
                <a:srgbClr val="434343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637" name="Google Shape;637;p83"/>
          <p:cNvSpPr txBox="1"/>
          <p:nvPr/>
        </p:nvSpPr>
        <p:spPr>
          <a:xfrm>
            <a:off x="6109450" y="1526075"/>
            <a:ext cx="27975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Fast integration</a:t>
            </a:r>
            <a:endParaRPr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38" name="Google Shape;638;p83"/>
          <p:cNvCxnSpPr/>
          <p:nvPr/>
        </p:nvCxnSpPr>
        <p:spPr>
          <a:xfrm>
            <a:off x="3554275" y="1913350"/>
            <a:ext cx="1963800" cy="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83"/>
          <p:cNvCxnSpPr/>
          <p:nvPr/>
        </p:nvCxnSpPr>
        <p:spPr>
          <a:xfrm>
            <a:off x="627800" y="1913350"/>
            <a:ext cx="1963800" cy="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83"/>
          <p:cNvCxnSpPr/>
          <p:nvPr/>
        </p:nvCxnSpPr>
        <p:spPr>
          <a:xfrm>
            <a:off x="6526300" y="1913350"/>
            <a:ext cx="1963800" cy="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83"/>
          <p:cNvSpPr txBox="1"/>
          <p:nvPr/>
        </p:nvSpPr>
        <p:spPr>
          <a:xfrm>
            <a:off x="693150" y="4397400"/>
            <a:ext cx="7797000" cy="60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Trusted by </a:t>
            </a:r>
            <a:r>
              <a:rPr lang="en">
                <a:solidFill>
                  <a:srgbClr val="108BDA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50,000+</a:t>
            </a:r>
            <a:r>
              <a:rPr lang="en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machine learning practitioners at </a:t>
            </a:r>
            <a:r>
              <a:rPr lang="en">
                <a:solidFill>
                  <a:srgbClr val="108BDA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200+</a:t>
            </a:r>
            <a:r>
              <a:rPr lang="en">
                <a:solidFill>
                  <a:srgbClr val="434343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companies and research institutions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/>
        </p:nvSpPr>
        <p:spPr>
          <a:xfrm>
            <a:off x="693325" y="563650"/>
            <a:ext cx="82056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Serif Pro"/>
                <a:ea typeface="Source Serif Pro"/>
                <a:cs typeface="Source Serif Pro"/>
                <a:sym typeface="Source Serif Pro"/>
              </a:rPr>
              <a:t>Experiment Tracking in practice</a:t>
            </a:r>
            <a:endParaRPr b="1" sz="4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7" name="Google Shape;647;p84"/>
          <p:cNvSpPr/>
          <p:nvPr/>
        </p:nvSpPr>
        <p:spPr>
          <a:xfrm>
            <a:off x="2200050" y="3061375"/>
            <a:ext cx="4743900" cy="1374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4"/>
          <p:cNvSpPr txBox="1"/>
          <p:nvPr/>
        </p:nvSpPr>
        <p:spPr>
          <a:xfrm>
            <a:off x="747150" y="1403350"/>
            <a:ext cx="76497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wandb.me/emotion</a:t>
            </a:r>
            <a:endParaRPr b="1" sz="40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1078350" y="1601150"/>
            <a:ext cx="559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Perturbation evaluation</a:t>
            </a:r>
            <a:endParaRPr/>
          </a:p>
        </p:txBody>
      </p:sp>
      <p:sp>
        <p:nvSpPr>
          <p:cNvPr id="187" name="Google Shape;18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/>
          <p:nvPr>
            <p:ph idx="1" type="body"/>
          </p:nvPr>
        </p:nvSpPr>
        <p:spPr>
          <a:xfrm>
            <a:off x="441275" y="1198650"/>
            <a:ext cx="35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Docs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Instrument W&amp;B in 5 mins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Gallery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Slack Community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Questions?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54" name="Google Shape;654;p85"/>
          <p:cNvSpPr txBox="1"/>
          <p:nvPr>
            <p:ph idx="2" type="body"/>
          </p:nvPr>
        </p:nvSpPr>
        <p:spPr>
          <a:xfrm>
            <a:off x="4156894" y="1198650"/>
            <a:ext cx="48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C78D8"/>
                </a:solidFill>
              </a:rPr>
              <a:t>docs.wandb.com</a:t>
            </a:r>
            <a:endParaRPr sz="2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78D8"/>
                </a:solidFill>
              </a:rPr>
              <a:t>github.com/wandb/examples</a:t>
            </a:r>
            <a:endParaRPr sz="2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78D8"/>
                </a:solidFill>
              </a:rPr>
              <a:t>wandb.ai/gallery</a:t>
            </a:r>
            <a:endParaRPr sz="2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C78D8"/>
                </a:solidFill>
              </a:rPr>
              <a:t>wandb.me/slack</a:t>
            </a:r>
            <a:endParaRPr sz="2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C78D8"/>
                </a:solidFill>
              </a:rPr>
              <a:t>twitter.com/lavanyaai</a:t>
            </a:r>
            <a:endParaRPr sz="2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C78D8"/>
                </a:solidFill>
              </a:rPr>
              <a:t>lavanya@wandb.com</a:t>
            </a:r>
            <a:endParaRPr sz="2000">
              <a:solidFill>
                <a:srgbClr val="3C78D8"/>
              </a:solidFill>
            </a:endParaRPr>
          </a:p>
        </p:txBody>
      </p:sp>
      <p:sp>
        <p:nvSpPr>
          <p:cNvPr id="655" name="Google Shape;655;p85"/>
          <p:cNvSpPr txBox="1"/>
          <p:nvPr>
            <p:ph idx="4294967295" type="ctrTitle"/>
          </p:nvPr>
        </p:nvSpPr>
        <p:spPr>
          <a:xfrm>
            <a:off x="311700" y="405165"/>
            <a:ext cx="852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&amp; Biases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6"/>
          <p:cNvSpPr txBox="1"/>
          <p:nvPr>
            <p:ph type="title"/>
          </p:nvPr>
        </p:nvSpPr>
        <p:spPr>
          <a:xfrm>
            <a:off x="65465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7"/>
          <p:cNvSpPr txBox="1"/>
          <p:nvPr>
            <p:ph type="ctrTitle"/>
          </p:nvPr>
        </p:nvSpPr>
        <p:spPr>
          <a:xfrm>
            <a:off x="559650" y="744575"/>
            <a:ext cx="8024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      introduction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6" name="Google Shape;666;p87"/>
          <p:cNvSpPr txBox="1"/>
          <p:nvPr>
            <p:ph idx="1" type="subTitle"/>
          </p:nvPr>
        </p:nvSpPr>
        <p:spPr>
          <a:xfrm>
            <a:off x="712375" y="3073100"/>
            <a:ext cx="77193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Dmitry Petrov, PhD</a:t>
            </a:r>
            <a:endParaRPr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FullStackML</a:t>
            </a:r>
            <a:endParaRPr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hlink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5"/>
              </a:rPr>
              <a:t>dmitry@iterative.ai</a:t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67" name="Google Shape;667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575" y="1775625"/>
            <a:ext cx="1214450" cy="12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7"/>
          <p:cNvSpPr txBox="1"/>
          <p:nvPr/>
        </p:nvSpPr>
        <p:spPr>
          <a:xfrm>
            <a:off x="6422075" y="-329600"/>
            <a:ext cx="61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8"/>
          <p:cNvSpPr txBox="1"/>
          <p:nvPr>
            <p:ph type="title"/>
          </p:nvPr>
        </p:nvSpPr>
        <p:spPr>
          <a:xfrm>
            <a:off x="414150" y="445025"/>
            <a:ext cx="83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Hello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4" name="Google Shape;67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01" y="1599751"/>
            <a:ext cx="1019250" cy="10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8"/>
          <p:cNvSpPr txBox="1"/>
          <p:nvPr/>
        </p:nvSpPr>
        <p:spPr>
          <a:xfrm>
            <a:off x="2053175" y="1420875"/>
            <a:ext cx="30177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b="1" lang="en" sz="3000">
                <a:latin typeface="Share Tech Mono"/>
                <a:ea typeface="Share Tech Mono"/>
                <a:cs typeface="Share Tech Mono"/>
                <a:sym typeface="Share Tech Mono"/>
              </a:rPr>
              <a:t>Dmitry Petrov</a:t>
            </a:r>
            <a:br>
              <a:rPr lang="en" sz="3000"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PhD in Computer Science</a:t>
            </a:r>
            <a:br>
              <a:rPr lang="en"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Twitter: </a:t>
            </a:r>
            <a:r>
              <a:rPr lang="en">
                <a:uFill>
                  <a:noFill/>
                </a:uFill>
                <a:latin typeface="Share Tech Mono"/>
                <a:ea typeface="Share Tech Mono"/>
                <a:cs typeface="Share Tech Mono"/>
                <a:sym typeface="Share Tech Mono"/>
                <a:hlinkClick r:id="rId4"/>
              </a:rPr>
              <a:t>@FullStackML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76" name="Google Shape;676;p88"/>
          <p:cNvSpPr txBox="1"/>
          <p:nvPr/>
        </p:nvSpPr>
        <p:spPr>
          <a:xfrm>
            <a:off x="5405975" y="1944075"/>
            <a:ext cx="2103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Creator of</a:t>
            </a:r>
            <a:br>
              <a:rPr lang="en">
                <a:latin typeface="Share Tech Mono"/>
                <a:ea typeface="Share Tech Mono"/>
                <a:cs typeface="Share Tech Mono"/>
                <a:sym typeface="Share Tech Mono"/>
              </a:rPr>
            </a:b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DVC.org project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677" name="Google Shape;677;p88"/>
          <p:cNvSpPr txBox="1"/>
          <p:nvPr/>
        </p:nvSpPr>
        <p:spPr>
          <a:xfrm>
            <a:off x="587925" y="2859650"/>
            <a:ext cx="8315700" cy="20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Share Tech Mono"/>
                <a:ea typeface="Share Tech Mono"/>
                <a:cs typeface="Share Tech Mono"/>
                <a:sym typeface="Share Tech Mono"/>
              </a:rPr>
              <a:t>Co-Founder &amp; CEO </a:t>
            </a:r>
            <a:r>
              <a:rPr b="1" lang="en" sz="1500"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r>
              <a:rPr lang="en" sz="1500">
                <a:latin typeface="Share Tech Mono"/>
                <a:ea typeface="Share Tech Mono"/>
                <a:cs typeface="Share Tech Mono"/>
                <a:sym typeface="Share Tech Mono"/>
              </a:rPr>
              <a:t> Iterative.AI </a:t>
            </a:r>
            <a:r>
              <a:rPr b="1" lang="en" sz="1500"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r>
              <a:rPr lang="en" sz="1500">
                <a:latin typeface="Share Tech Mono"/>
                <a:ea typeface="Share Tech Mono"/>
                <a:cs typeface="Share Tech Mono"/>
                <a:sym typeface="Share Tech Mono"/>
              </a:rPr>
              <a:t> San Francisco, USA</a:t>
            </a:r>
            <a:endParaRPr sz="15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Share Tech Mono"/>
                <a:ea typeface="Share Tech Mono"/>
                <a:cs typeface="Share Tech Mono"/>
                <a:sym typeface="Share Tech Mono"/>
              </a:rPr>
              <a:t>ex-Data Scientist	</a:t>
            </a:r>
            <a:r>
              <a:rPr b="1" lang="en" sz="1500"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r>
              <a:rPr lang="en" sz="1500">
                <a:latin typeface="Share Tech Mono"/>
                <a:ea typeface="Share Tech Mono"/>
                <a:cs typeface="Share Tech Mono"/>
                <a:sym typeface="Share Tech Mono"/>
              </a:rPr>
              <a:t> Microsoft (BingAds) </a:t>
            </a:r>
            <a:r>
              <a:rPr b="1" lang="en" sz="1500"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r>
              <a:rPr lang="en" sz="1500">
                <a:latin typeface="Share Tech Mono"/>
                <a:ea typeface="Share Tech Mono"/>
                <a:cs typeface="Share Tech Mono"/>
                <a:sym typeface="Share Tech Mono"/>
              </a:rPr>
              <a:t> Seattle, USA</a:t>
            </a:r>
            <a:endParaRPr sz="15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900">
                <a:latin typeface="Share Tech Mono"/>
                <a:ea typeface="Share Tech Mono"/>
                <a:cs typeface="Share Tech Mono"/>
                <a:sym typeface="Share Tech Mono"/>
              </a:rPr>
              <a:t>ex-Head of Lab </a:t>
            </a:r>
            <a:r>
              <a:rPr b="1" lang="en" sz="1500"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r>
              <a:rPr lang="en" sz="1500">
                <a:latin typeface="Share Tech Mono"/>
                <a:ea typeface="Share Tech Mono"/>
                <a:cs typeface="Share Tech Mono"/>
                <a:sym typeface="Share Tech Mono"/>
              </a:rPr>
              <a:t> St. Petersburg Electrotechnical University &gt; Russia</a:t>
            </a:r>
            <a:endParaRPr sz="15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678" name="Google Shape;67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98" y="3063591"/>
            <a:ext cx="343175" cy="3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974" y="4225350"/>
            <a:ext cx="277825" cy="2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972" y="3677150"/>
            <a:ext cx="277825" cy="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9"/>
          <p:cNvSpPr txBox="1"/>
          <p:nvPr>
            <p:ph type="title"/>
          </p:nvPr>
        </p:nvSpPr>
        <p:spPr>
          <a:xfrm>
            <a:off x="311700" y="1847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DVC principles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What DVC does?</a:t>
            </a: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1" name="Google Shape;691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versioning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 models versioning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 pipeline versioning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* Data &amp; models transferring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DVC principles</a:t>
            </a: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7" name="Google Shape;697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78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 is a foundation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78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storage directly – speed!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 SemiBold"/>
              <a:buChar char="○"/>
            </a:pPr>
            <a:r>
              <a:rPr lang="en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S3, Azure Blob, GCS, GDrive, FTP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78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services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 SemiBold"/>
              <a:buChar char="○"/>
            </a:pPr>
            <a:r>
              <a:rPr lang="en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 server (like GitHub) + S3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 SemiBold"/>
              <a:buChar char="○"/>
            </a:pPr>
            <a:r>
              <a:rPr lang="en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Distributed (as Git)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78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Compatible with Git and Git-ecosystem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 SemiBold"/>
              <a:buChar char="○"/>
            </a:pPr>
            <a:r>
              <a:rPr lang="en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GitHub/GitLab/BitBucket issue trackers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 SemiBold"/>
              <a:buChar char="○"/>
            </a:pPr>
            <a:r>
              <a:rPr lang="en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CI/CD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 researcher &amp; ML engineer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SemiBold"/>
              <a:buChar char="○"/>
            </a:pPr>
            <a:r>
              <a:rPr lang="en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Сreate ML models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SemiBold"/>
              <a:buChar char="○"/>
            </a:pPr>
            <a:r>
              <a:rPr lang="en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Tune models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83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SemiBold"/>
              <a:buAutoNum type="arabicPeriod"/>
            </a:pPr>
            <a:r>
              <a:rPr lang="en" sz="22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DevOps &amp; Engineers</a:t>
            </a:r>
            <a:endParaRPr sz="2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SemiBold"/>
              <a:buChar char="○"/>
            </a:pPr>
            <a:r>
              <a:rPr lang="en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Productionize models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SemiBold"/>
              <a:buChar char="○"/>
            </a:pPr>
            <a:r>
              <a:rPr lang="en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Manage data and labels</a:t>
            </a:r>
            <a:endParaRPr sz="18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3" name="Google Shape;70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DVC users</a:t>
            </a: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DVC first step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9" name="Google Shape;709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and Docs: </a:t>
            </a:r>
            <a:r>
              <a:rPr b="1"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https://dvc.org</a:t>
            </a:r>
            <a:endParaRPr b="1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Source code:</a:t>
            </a: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https://github.com/iterative/dvc/</a:t>
            </a:r>
            <a:endParaRPr b="1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pip install dvc</a:t>
            </a:r>
            <a:endParaRPr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# Init in a project</a:t>
            </a:r>
            <a:endParaRPr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cd my-project</a:t>
            </a:r>
            <a:endParaRPr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</a:t>
            </a:r>
            <a:r>
              <a:rPr b="1" lang="en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dvc init</a:t>
            </a:r>
            <a:endParaRPr b="1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Define storage - data remote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5" name="Google Shape;715;p94"/>
          <p:cNvSpPr txBox="1"/>
          <p:nvPr>
            <p:ph idx="1" type="body"/>
          </p:nvPr>
        </p:nvSpPr>
        <p:spPr>
          <a:xfrm>
            <a:off x="311700" y="1598200"/>
            <a:ext cx="8520600" cy="25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remote add -d mys3 </a:t>
            </a:r>
            <a:r>
              <a:rPr b="1" lang="en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s3://dmpetrov/test</a:t>
            </a:r>
            <a:endParaRPr b="1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git add .dvc/config</a:t>
            </a:r>
            <a:endParaRPr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Perturbation evaluation</a:t>
            </a:r>
            <a:endParaRPr/>
          </a:p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Randomly add small noise to data to see how much outputs change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inputs might contain noise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Speech recognition: background noise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Object detection: different lighting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Text inputs: typos, intentional changes (e.g. looooooooong)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small changes in inputs lead to big changes in outputs?</a:t>
            </a:r>
            <a:endParaRPr/>
          </a:p>
        </p:txBody>
      </p:sp>
      <p:sp>
        <p:nvSpPr>
          <p:cNvPr id="194" name="Google Shape;19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62885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95"/>
          <p:cNvSpPr txBox="1"/>
          <p:nvPr/>
        </p:nvSpPr>
        <p:spPr>
          <a:xfrm>
            <a:off x="2484400" y="1318975"/>
            <a:ext cx="2016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which version I used LAST WEEK?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22" name="Google Shape;722;p95"/>
          <p:cNvSpPr txBox="1"/>
          <p:nvPr>
            <p:ph type="title"/>
          </p:nvPr>
        </p:nvSpPr>
        <p:spPr>
          <a:xfrm>
            <a:off x="4879300" y="1996800"/>
            <a:ext cx="374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Data versioning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Add data to your project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8" name="Google Shape;728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add data/   # creates mata-file data.dvc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cat data.dvc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outs: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- md5: b8f4d5a78e55e88906d5f4aeaf43802e.dir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size: 41149064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nfiles: 1800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path: data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Commit meta-data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4" name="Google Shape;734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cat data.dvc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outs: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- md5: b8f4d5a78e55e88906d5f4aeaf43802e.dir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size: 41149064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nfiles: 1800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path: data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git add data.dvc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git commit -m “1st dataset”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push  # push dataset to the storage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Transfer projects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0" name="Google Shape;740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git clone </a:t>
            </a:r>
            <a:r>
              <a:rPr lang="en" u="sng">
                <a:solidFill>
                  <a:schemeClr val="hlink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  <a:hlinkClick r:id="rId3"/>
              </a:rPr>
              <a:t>https://github.com/dmpetrov/test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cd test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ls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…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data.dvc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pull   			# transfers data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du -sh data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43M			data.tsv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DVC: data meta-info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46" name="Google Shape;74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125" y="1017725"/>
            <a:ext cx="5779613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0"/>
          <p:cNvSpPr txBox="1"/>
          <p:nvPr>
            <p:ph type="title"/>
          </p:nvPr>
        </p:nvSpPr>
        <p:spPr>
          <a:xfrm>
            <a:off x="311700" y="17425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ML pipeline versioning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run -n my_train			\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-d data/ -d train.py	 	\	# dependencies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-o model.h5			 	\	# model file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-M metrics.json		 	\	# model metrics file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 train.py</a:t>
            </a: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		 	\ 	# command to run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cat metrics.json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{"step": 2, "loss": 2.142695903778076,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"accuracy": 0.21351666748523712,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"val_loss": 2.1023569107055664,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"val_accuracy": 0.25060001015663147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}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757" name="Google Shape;75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Define pipeline and metrics file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cat dvc.yaml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stages: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my_train: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cmd: python train.py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deps: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- data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- train.py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outs: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- model.h5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metrics: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- metrics.json: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    cache: false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763" name="Google Shape;763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Pipeline meta-file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repro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'data.dvc' didn't change, skipping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Stage 'cats-and-dogs' didn't change, skipping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Data and pipelines are up to date.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769" name="Google Shape;769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Reproduce pipeline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04"/>
          <p:cNvPicPr preferRelativeResize="0"/>
          <p:nvPr/>
        </p:nvPicPr>
        <p:blipFill rotWithShape="1">
          <a:blip r:embed="rId3">
            <a:alphaModFix/>
          </a:blip>
          <a:srcRect b="10128" l="-820" r="820" t="10120"/>
          <a:stretch/>
        </p:blipFill>
        <p:spPr>
          <a:xfrm>
            <a:off x="1486675" y="826450"/>
            <a:ext cx="6170625" cy="416804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04"/>
          <p:cNvSpPr txBox="1"/>
          <p:nvPr>
            <p:ph type="title"/>
          </p:nvPr>
        </p:nvSpPr>
        <p:spPr>
          <a:xfrm>
            <a:off x="311700" y="1693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Model versioning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Perturbation evaluation</a:t>
            </a:r>
            <a:endParaRPr/>
          </a:p>
        </p:txBody>
      </p:sp>
      <p:sp>
        <p:nvSpPr>
          <p:cNvPr id="200" name="Google Shape;20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Randomly add noise to data to see how much outputs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more sensitive the model is to noise: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harder it is to maintain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more vulnerable the model is to adversarial attacks</a:t>
            </a:r>
            <a:endParaRPr/>
          </a:p>
        </p:txBody>
      </p:sp>
      <p:sp>
        <p:nvSpPr>
          <p:cNvPr id="201" name="Google Shape;20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350" y="2571754"/>
            <a:ext cx="5295299" cy="2072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42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42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EXPLAINING AND HARNESSING ADVERSARIAL EXAMPLES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(Goodfellow et al., 2015)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5"/>
          <p:cNvSpPr txBox="1"/>
          <p:nvPr>
            <p:ph idx="1" type="body"/>
          </p:nvPr>
        </p:nvSpPr>
        <p:spPr>
          <a:xfrm>
            <a:off x="311700" y="1152475"/>
            <a:ext cx="8520600" cy="3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metrics diff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Path          		Metric			Value			Change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metrics.json  		accuracy		0.213516		0.023528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metrics.json  		loss			2.142695		-0.382401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Also: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metrics diff HEAD^^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metrics diff master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metrics diff v2.1 v2.3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...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781" name="Google Shape;78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Metrics diff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6"/>
          <p:cNvSpPr/>
          <p:nvPr/>
        </p:nvSpPr>
        <p:spPr>
          <a:xfrm>
            <a:off x="4572000" y="0"/>
            <a:ext cx="4571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7" name="Google Shape;787;p106"/>
          <p:cNvSpPr txBox="1"/>
          <p:nvPr>
            <p:ph idx="1" type="body"/>
          </p:nvPr>
        </p:nvSpPr>
        <p:spPr>
          <a:xfrm>
            <a:off x="311700" y="1152475"/>
            <a:ext cx="8520600" cy="3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plots diff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file:///Users/dmitry/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src/exp4/plots.html</a:t>
            </a:r>
            <a:r>
              <a:rPr lang="en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</a:t>
            </a:r>
            <a:r>
              <a:rPr b="1" lang="en">
                <a:solidFill>
                  <a:srgbClr val="FF0000"/>
                </a:solidFill>
              </a:rPr>
              <a:t>  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                 </a:t>
            </a:r>
            <a:r>
              <a:rPr lang="en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Also: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plots diff HEAD^^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plots diff master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plots diff v2.1 v2.3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8" name="Google Shape;788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Plots file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89" name="Google Shape;78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175" y="1362250"/>
            <a:ext cx="3289550" cy="26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7"/>
          <p:cNvSpPr txBox="1"/>
          <p:nvPr>
            <p:ph idx="1" type="body"/>
          </p:nvPr>
        </p:nvSpPr>
        <p:spPr>
          <a:xfrm>
            <a:off x="311700" y="1152475"/>
            <a:ext cx="8520600" cy="3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list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latin typeface="Source Code Pro SemiBold"/>
                <a:ea typeface="Source Code Pro SemiBold"/>
                <a:cs typeface="Source Code Pro SemiBold"/>
                <a:sym typeface="Source Code Pro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https://github.com/iterative/myproject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model.h5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train.py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...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dvc get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latin typeface="Source Code Pro SemiBold"/>
                <a:ea typeface="Source Code Pro SemiBold"/>
                <a:cs typeface="Source Code Pro SemiBold"/>
                <a:sym typeface="Source Code Pro SemiBold"/>
                <a:hlinkClick r:id="rId4"/>
              </a:rPr>
              <a:t>https://github.com/iterative/myproject</a:t>
            </a: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model.h5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du -sh model.h5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4.7M	model.h5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OR in Python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Import dvc.api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795" name="Google Shape;795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Getting ML model (to production)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8"/>
          <p:cNvSpPr/>
          <p:nvPr/>
        </p:nvSpPr>
        <p:spPr>
          <a:xfrm>
            <a:off x="478850" y="1395275"/>
            <a:ext cx="8198100" cy="2658300"/>
          </a:xfrm>
          <a:prstGeom prst="roundRect">
            <a:avLst>
              <a:gd fmla="val 7501" name="adj"/>
            </a:avLst>
          </a:prstGeom>
          <a:solidFill>
            <a:srgbClr val="4137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Getting ML model (to production) - Python API</a:t>
            </a:r>
            <a:endParaRPr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02" name="Google Shape;80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75" y="1576900"/>
            <a:ext cx="7751299" cy="21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9"/>
          <p:cNvSpPr txBox="1"/>
          <p:nvPr>
            <p:ph type="title"/>
          </p:nvPr>
        </p:nvSpPr>
        <p:spPr>
          <a:xfrm>
            <a:off x="311700" y="168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Integration and compatibility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 CI/CD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CML – Continuous Machine Learning</a:t>
            </a:r>
            <a:endParaRPr sz="25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3" name="Google Shape;813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CML is CI/CD for Machine Learning Projects.</a:t>
            </a:r>
            <a:endParaRPr sz="22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/>
              </a:rPr>
              <a:t>https://cml.dev/</a:t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625" y="0"/>
            <a:ext cx="51347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GitHub Action CI/CD workflow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4" name="Google Shape;824;p112"/>
          <p:cNvSpPr txBox="1"/>
          <p:nvPr>
            <p:ph idx="1" type="body"/>
          </p:nvPr>
        </p:nvSpPr>
        <p:spPr>
          <a:xfrm>
            <a:off x="365475" y="1152475"/>
            <a:ext cx="82011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dvc pull data</a:t>
            </a:r>
            <a:r>
              <a:rPr lang="en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  </a:t>
            </a:r>
            <a:endParaRPr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pip install -r requirements.txt</a:t>
            </a:r>
            <a:endParaRPr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dvc repro</a:t>
            </a:r>
            <a:endParaRPr>
              <a:solidFill>
                <a:srgbClr val="FF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git fetch --prune </a:t>
            </a:r>
            <a:endParaRPr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dvc metrics diff --show-md master &gt;&gt; report.md</a:t>
            </a:r>
            <a:endParaRPr>
              <a:solidFill>
                <a:srgbClr val="FF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dvc plots diff \</a:t>
            </a:r>
            <a:endParaRPr>
              <a:solidFill>
                <a:srgbClr val="FF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--target loss.csv --show-vega master &gt; vega.json</a:t>
            </a:r>
            <a:endParaRPr>
              <a:solidFill>
                <a:srgbClr val="FF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vl2png vega.json | cml-publish --md &gt;&gt; report.md</a:t>
            </a:r>
            <a:endParaRPr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cml-send-comment report.md</a:t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Conclusion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Data codification, not versioning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35" name="Google Shape;835;p114"/>
          <p:cNvSpPr txBox="1"/>
          <p:nvPr>
            <p:ph idx="1" type="body"/>
          </p:nvPr>
        </p:nvSpPr>
        <p:spPr>
          <a:xfrm>
            <a:off x="311700" y="1152475"/>
            <a:ext cx="8520600" cy="17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DVC “codifies” data: data → meta-data</a:t>
            </a:r>
            <a:endParaRPr sz="24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does the versioning (of meta-info).</a:t>
            </a:r>
            <a:endParaRPr sz="24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 Git version control system?</a:t>
            </a:r>
            <a:endParaRPr sz="24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input changes shouldn’t lead to changes in outputs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Changing race/gender info shouldn’t change predicted approval outcome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Changing name shouldn’t affect resume screening results</a:t>
            </a:r>
            <a:endParaRPr/>
          </a:p>
        </p:txBody>
      </p:sp>
      <p:sp>
        <p:nvSpPr>
          <p:cNvPr id="210" name="Google Shape;210;p43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Invariance tests</a:t>
            </a:r>
            <a:endParaRPr/>
          </a:p>
        </p:txBody>
      </p:sp>
      <p:sp>
        <p:nvSpPr>
          <p:cNvPr id="211" name="Google Shape;21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100" y="2571751"/>
            <a:ext cx="7007823" cy="148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43"/>
          <p:cNvCxnSpPr/>
          <p:nvPr/>
        </p:nvCxnSpPr>
        <p:spPr>
          <a:xfrm flipH="1" rot="10800000">
            <a:off x="337658" y="4860017"/>
            <a:ext cx="8134800" cy="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43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Disparity in home lending costs minorities millions, researchers find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(CBS News, 2019)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Data codification, not versioning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1" name="Google Shape;841;p115"/>
          <p:cNvSpPr txBox="1"/>
          <p:nvPr>
            <p:ph idx="1" type="body"/>
          </p:nvPr>
        </p:nvSpPr>
        <p:spPr>
          <a:xfrm>
            <a:off x="311700" y="2966600"/>
            <a:ext cx="8520600" cy="21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$ man git </a:t>
            </a:r>
            <a:endParaRPr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NAME</a:t>
            </a:r>
            <a:endParaRPr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      git - the stupid </a:t>
            </a:r>
            <a:r>
              <a:rPr lang="en">
                <a:solidFill>
                  <a:srgbClr val="FF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content tracker</a:t>
            </a:r>
            <a:endParaRPr>
              <a:solidFill>
                <a:srgbClr val="FF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SYNOPSIS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...</a:t>
            </a:r>
            <a:endParaRPr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842" name="Google Shape;842;p115"/>
          <p:cNvSpPr txBox="1"/>
          <p:nvPr>
            <p:ph idx="1" type="body"/>
          </p:nvPr>
        </p:nvSpPr>
        <p:spPr>
          <a:xfrm>
            <a:off x="311700" y="1152475"/>
            <a:ext cx="8520600" cy="17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DVC “codifies” data: data → meta-data</a:t>
            </a:r>
            <a:endParaRPr sz="24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does the versioning (of meta-info).</a:t>
            </a:r>
            <a:endParaRPr sz="24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 Git version control system?</a:t>
            </a:r>
            <a:endParaRPr sz="24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Important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8" name="Google Shape;848;p116"/>
          <p:cNvSpPr txBox="1"/>
          <p:nvPr>
            <p:ph idx="1" type="body"/>
          </p:nvPr>
        </p:nvSpPr>
        <p:spPr>
          <a:xfrm>
            <a:off x="311700" y="1155850"/>
            <a:ext cx="8520600" cy="3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ontserrat Medium"/>
              <a:buAutoNum type="arabicPeriod"/>
            </a:pPr>
            <a:r>
              <a:rPr lang="en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Keep track of data, ML models and pipelines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ontserrat Medium"/>
              <a:buAutoNum type="arabicPeriod"/>
            </a:pPr>
            <a:r>
              <a:rPr lang="en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Efficiently transfer data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ontserrat Medium"/>
              <a:buAutoNum type="arabicPeriod"/>
            </a:pPr>
            <a:r>
              <a:rPr lang="en" sz="2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 a part of the entire software engineering stack</a:t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7"/>
          <p:cNvSpPr txBox="1"/>
          <p:nvPr>
            <p:ph type="title"/>
          </p:nvPr>
        </p:nvSpPr>
        <p:spPr>
          <a:xfrm>
            <a:off x="1248000" y="445025"/>
            <a:ext cx="758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Thank you!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4" name="Google Shape;854;p117"/>
          <p:cNvSpPr txBox="1"/>
          <p:nvPr>
            <p:ph idx="1" type="body"/>
          </p:nvPr>
        </p:nvSpPr>
        <p:spPr>
          <a:xfrm>
            <a:off x="418976" y="1304875"/>
            <a:ext cx="316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Twitter:</a:t>
            </a:r>
            <a:endParaRPr sz="2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Tutorial:</a:t>
            </a:r>
            <a:endParaRPr sz="2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5" name="Google Shape;855;p117"/>
          <p:cNvSpPr txBox="1"/>
          <p:nvPr>
            <p:ph idx="2" type="body"/>
          </p:nvPr>
        </p:nvSpPr>
        <p:spPr>
          <a:xfrm>
            <a:off x="3772819" y="1304875"/>
            <a:ext cx="48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@</a:t>
            </a:r>
            <a:r>
              <a:rPr b="1" lang="en" sz="2200" u="sng">
                <a:solidFill>
                  <a:schemeClr val="hlink"/>
                </a:solidFill>
                <a:hlinkClick r:id="rId4"/>
              </a:rPr>
              <a:t>FullStackML</a:t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dvc.org/doc/use-cases/versioning-data-and-model-files/tutorial</a:t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56" name="Google Shape;856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975" y="397518"/>
            <a:ext cx="748800" cy="7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7"/>
          <p:cNvSpPr txBox="1"/>
          <p:nvPr/>
        </p:nvSpPr>
        <p:spPr>
          <a:xfrm>
            <a:off x="2479900" y="1764025"/>
            <a:ext cx="316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Dmitry Petrov, PhD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p118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Proxima Nova"/>
                <a:ea typeface="Proxima Nova"/>
                <a:cs typeface="Proxima Nova"/>
                <a:sym typeface="Proxima Nova"/>
              </a:rPr>
              <a:t>Machine Learning Systems Design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Next class: Deployment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4" name="Google Shape;86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25" y="4482450"/>
            <a:ext cx="1199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18"/>
          <p:cNvSpPr txBox="1"/>
          <p:nvPr/>
        </p:nvSpPr>
        <p:spPr>
          <a:xfrm>
            <a:off x="5898775" y="4482450"/>
            <a:ext cx="300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cs329s.stanford.edu | Chip Huyen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changes to inputs should cause predictable changes in outputs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when predicting housing prices: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Increasing lot size shouldn’t decrease the predicted price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Decreasing square footage shouldn’t increase the predicted price</a:t>
            </a:r>
            <a:endParaRPr/>
          </a:p>
        </p:txBody>
      </p:sp>
      <p:sp>
        <p:nvSpPr>
          <p:cNvPr id="220" name="Google Shape;220;p44"/>
          <p:cNvSpPr txBox="1"/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expectation tests</a:t>
            </a:r>
            <a:endParaRPr/>
          </a:p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and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